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62" r:id="rId2"/>
    <p:sldId id="265"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4" r:id="rId20"/>
    <p:sldId id="283"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F2C539"/>
    <a:srgbClr val="93278F"/>
    <a:srgbClr val="123456"/>
    <a:srgbClr val="DF422A"/>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14" autoAdjust="0"/>
    <p:restoredTop sz="70758" autoAdjust="0"/>
  </p:normalViewPr>
  <p:slideViewPr>
    <p:cSldViewPr snapToGrid="0" snapToObjects="1" showGuides="1">
      <p:cViewPr>
        <p:scale>
          <a:sx n="100" d="100"/>
          <a:sy n="100" d="100"/>
        </p:scale>
        <p:origin x="-2128" y="-112"/>
      </p:cViewPr>
      <p:guideLst>
        <p:guide orient="horz" pos="4107"/>
        <p:guide orient="horz" pos="212"/>
        <p:guide pos="5546"/>
        <p:guide pos="216"/>
        <p:guide pos="2642"/>
        <p:guide pos="50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8/21/18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B72932-2F56-F34A-802A-09BF373D3E17}" type="datetimeFigureOut">
              <a:rPr lang="en-US" smtClean="0"/>
              <a:t>8/21/18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F2E1D9-EB15-C645-B420-6242A1C605A5}" type="slidenum">
              <a:rPr lang="en-US" smtClean="0"/>
              <a:t>‹#›</a:t>
            </a:fld>
            <a:endParaRPr lang="en-US"/>
          </a:p>
        </p:txBody>
      </p:sp>
    </p:spTree>
    <p:extLst>
      <p:ext uri="{BB962C8B-B14F-4D97-AF65-F5344CB8AC3E}">
        <p14:creationId xmlns:p14="http://schemas.microsoft.com/office/powerpoint/2010/main" val="10556976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2</a:t>
            </a:fld>
            <a:endParaRPr lang="en-US"/>
          </a:p>
        </p:txBody>
      </p:sp>
    </p:spTree>
    <p:extLst>
      <p:ext uri="{BB962C8B-B14F-4D97-AF65-F5344CB8AC3E}">
        <p14:creationId xmlns:p14="http://schemas.microsoft.com/office/powerpoint/2010/main" val="3930887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Wayne </a:t>
            </a:r>
            <a:r>
              <a:rPr lang="en-US" sz="1200" kern="1200" dirty="0" err="1" smtClean="0">
                <a:solidFill>
                  <a:schemeClr val="tx1"/>
                </a:solidFill>
                <a:effectLst/>
                <a:latin typeface="+mn-lt"/>
                <a:ea typeface="+mn-ea"/>
                <a:cs typeface="+mn-cs"/>
              </a:rPr>
              <a:t>Thiebaud</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Freeway Curve</a:t>
            </a:r>
            <a:r>
              <a:rPr lang="en-US" sz="1200" kern="1200" dirty="0" smtClean="0">
                <a:solidFill>
                  <a:schemeClr val="tx1"/>
                </a:solidFill>
                <a:effectLst/>
                <a:latin typeface="+mn-lt"/>
                <a:ea typeface="+mn-ea"/>
                <a:cs typeface="+mn-cs"/>
              </a:rPr>
              <a:t>, 1979, color </a:t>
            </a:r>
            <a:r>
              <a:rPr lang="en-US" sz="1200" kern="1200" dirty="0" err="1" smtClean="0">
                <a:solidFill>
                  <a:schemeClr val="tx1"/>
                </a:solidFill>
                <a:effectLst/>
                <a:latin typeface="+mn-lt"/>
                <a:ea typeface="+mn-ea"/>
                <a:cs typeface="+mn-cs"/>
              </a:rPr>
              <a:t>sugarlift</a:t>
            </a:r>
            <a:r>
              <a:rPr lang="en-US" sz="1200" kern="1200" dirty="0" smtClean="0">
                <a:solidFill>
                  <a:schemeClr val="tx1"/>
                </a:solidFill>
                <a:effectLst/>
                <a:latin typeface="+mn-lt"/>
                <a:ea typeface="+mn-ea"/>
                <a:cs typeface="+mn-cs"/>
              </a:rPr>
              <a:t> aquatint and </a:t>
            </a:r>
            <a:r>
              <a:rPr lang="en-US" sz="1200" kern="1200" dirty="0" err="1" smtClean="0">
                <a:solidFill>
                  <a:schemeClr val="tx1"/>
                </a:solidFill>
                <a:effectLst/>
                <a:latin typeface="+mn-lt"/>
                <a:ea typeface="+mn-ea"/>
                <a:cs typeface="+mn-cs"/>
              </a:rPr>
              <a:t>drypoint</a:t>
            </a:r>
            <a:r>
              <a:rPr lang="en-US" sz="1200" kern="1200" dirty="0" smtClean="0">
                <a:solidFill>
                  <a:schemeClr val="tx1"/>
                </a:solidFill>
                <a:effectLst/>
                <a:latin typeface="+mn-lt"/>
                <a:ea typeface="+mn-ea"/>
                <a:cs typeface="+mn-cs"/>
              </a:rPr>
              <a:t> on wove paper, image: 47.63 × 55.88 cm (18 3/4 × 22 in.), sheet: 57.79 × 75.57 cm (22 3/4 × 29 3/4 in.), National Gallery of Art, Washington, Corcoran Collection (Gift of the Women’s Committee of the Corcoran Gallery of Art), 2015.19.3164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Wayne </a:t>
            </a:r>
            <a:r>
              <a:rPr lang="en-US" sz="1200" kern="1200" dirty="0" err="1" smtClean="0">
                <a:solidFill>
                  <a:schemeClr val="tx1"/>
                </a:solidFill>
                <a:effectLst/>
                <a:latin typeface="+mn-lt"/>
                <a:ea typeface="+mn-ea"/>
                <a:cs typeface="+mn-cs"/>
              </a:rPr>
              <a:t>Thiebaud</a:t>
            </a:r>
            <a:r>
              <a:rPr lang="en-US" sz="1200" kern="1200" dirty="0" smtClean="0">
                <a:solidFill>
                  <a:schemeClr val="tx1"/>
                </a:solidFill>
                <a:effectLst/>
                <a:latin typeface="+mn-lt"/>
                <a:ea typeface="+mn-ea"/>
                <a:cs typeface="+mn-cs"/>
              </a:rPr>
              <a:t> has lived most of his life in California, where cars, freeways, and traffic are ever present.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this print, we look down on the freeway curve from high up above. What kinds of vehicles can you identify? Where might they be going, and what might they be carrying?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/collection/art-object-page.172018.html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11</a:t>
            </a:fld>
            <a:endParaRPr lang="en-US"/>
          </a:p>
        </p:txBody>
      </p:sp>
    </p:spTree>
    <p:extLst>
      <p:ext uri="{BB962C8B-B14F-4D97-AF65-F5344CB8AC3E}">
        <p14:creationId xmlns:p14="http://schemas.microsoft.com/office/powerpoint/2010/main" val="3810706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John Chamberlain, </a:t>
            </a:r>
            <a:r>
              <a:rPr lang="en-US" sz="1200" i="1" kern="1200" dirty="0" smtClean="0">
                <a:solidFill>
                  <a:schemeClr val="tx1"/>
                </a:solidFill>
                <a:effectLst/>
                <a:latin typeface="+mn-lt"/>
                <a:ea typeface="+mn-ea"/>
                <a:cs typeface="+mn-cs"/>
              </a:rPr>
              <a:t>Untitled</a:t>
            </a:r>
            <a:r>
              <a:rPr lang="en-US" sz="1200" kern="1200" dirty="0" smtClean="0">
                <a:solidFill>
                  <a:schemeClr val="tx1"/>
                </a:solidFill>
                <a:effectLst/>
                <a:latin typeface="+mn-lt"/>
                <a:ea typeface="+mn-ea"/>
                <a:cs typeface="+mn-cs"/>
              </a:rPr>
              <a:t>, 1962, crushed car metal, overall: 29.2 × 33 × 33 cm (11 1/2 × 13 × 13 in.), National Gallery of Art, Washington, Dorothy and Herbert Vogel Collection, 2007.6.96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John Chamberlain was keenly interested in color and structure. He realized both of these qualities could be found in discarded or junked car parts, which he welded together to create abstracted sculptures.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do you wonder about the process of making these sculptures? What thoughts do you have about cars and car parts after looking at this sculpture?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/collection/art-object-page.78129.html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4F2E1D9-EB15-C645-B420-6242A1C605A5}" type="slidenum">
              <a:rPr lang="en-US" smtClean="0"/>
              <a:t>12</a:t>
            </a:fld>
            <a:endParaRPr lang="en-US"/>
          </a:p>
        </p:txBody>
      </p:sp>
    </p:spTree>
    <p:extLst>
      <p:ext uri="{BB962C8B-B14F-4D97-AF65-F5344CB8AC3E}">
        <p14:creationId xmlns:p14="http://schemas.microsoft.com/office/powerpoint/2010/main" val="2081768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Ed </a:t>
            </a:r>
            <a:r>
              <a:rPr lang="en-US" sz="1200" kern="1200" dirty="0" err="1" smtClean="0">
                <a:solidFill>
                  <a:schemeClr val="tx1"/>
                </a:solidFill>
                <a:effectLst/>
                <a:latin typeface="+mn-lt"/>
                <a:ea typeface="+mn-ea"/>
                <a:cs typeface="+mn-cs"/>
              </a:rPr>
              <a:t>Ruscha</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Standard Station</a:t>
            </a:r>
            <a:r>
              <a:rPr lang="en-US" sz="1200" kern="1200" dirty="0" smtClean="0">
                <a:solidFill>
                  <a:schemeClr val="tx1"/>
                </a:solidFill>
                <a:effectLst/>
                <a:latin typeface="+mn-lt"/>
                <a:ea typeface="+mn-ea"/>
                <a:cs typeface="+mn-cs"/>
              </a:rPr>
              <a:t>, 1966, color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on commercial buff paper, image: 49.5 × 93.2 cm (19 1/2 × 36 11/16 in.), sheet: 65.1 × 101.5 cm (25 5/8 × 39 15/16 in.), National Gallery of Art, Washington, Reba and Dave Williams Collection, Florian Carr Fund and Gift of the Print Research Foundation, 2008.115.257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Ed </a:t>
            </a:r>
            <a:r>
              <a:rPr lang="en-US" sz="1200" kern="1200" dirty="0" err="1" smtClean="0">
                <a:solidFill>
                  <a:schemeClr val="tx1"/>
                </a:solidFill>
                <a:effectLst/>
                <a:latin typeface="+mn-lt"/>
                <a:ea typeface="+mn-ea"/>
                <a:cs typeface="+mn-cs"/>
              </a:rPr>
              <a:t>Ruscha</a:t>
            </a:r>
            <a:r>
              <a:rPr lang="en-US" sz="1200" kern="1200" dirty="0" smtClean="0">
                <a:solidFill>
                  <a:schemeClr val="tx1"/>
                </a:solidFill>
                <a:effectLst/>
                <a:latin typeface="+mn-lt"/>
                <a:ea typeface="+mn-ea"/>
                <a:cs typeface="+mn-cs"/>
              </a:rPr>
              <a:t> first spotted the subject of this print in 1962. He took a photograph of a Standard gas station while driving on Route 66, an iconic US highway, between Los Angeles and Oklahoma City.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painted and printed versions he later made, </a:t>
            </a:r>
            <a:r>
              <a:rPr lang="en-US" sz="1200" kern="1200" dirty="0" err="1" smtClean="0">
                <a:solidFill>
                  <a:schemeClr val="tx1"/>
                </a:solidFill>
                <a:effectLst/>
                <a:latin typeface="+mn-lt"/>
                <a:ea typeface="+mn-ea"/>
                <a:cs typeface="+mn-cs"/>
              </a:rPr>
              <a:t>Ruscha</a:t>
            </a:r>
            <a:r>
              <a:rPr lang="en-US" sz="1200" kern="1200" dirty="0" smtClean="0">
                <a:solidFill>
                  <a:schemeClr val="tx1"/>
                </a:solidFill>
                <a:effectLst/>
                <a:latin typeface="+mn-lt"/>
                <a:ea typeface="+mn-ea"/>
                <a:cs typeface="+mn-cs"/>
              </a:rPr>
              <a:t> cropped the image and stripped away nonessential elements, leaving a simplified, boldly colored composition.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this gas station were a symbol for the United States, what do you think it would say about the country?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/collection/art-object-page.143411.html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13</a:t>
            </a:fld>
            <a:endParaRPr lang="en-US"/>
          </a:p>
        </p:txBody>
      </p:sp>
    </p:spTree>
    <p:extLst>
      <p:ext uri="{BB962C8B-B14F-4D97-AF65-F5344CB8AC3E}">
        <p14:creationId xmlns:p14="http://schemas.microsoft.com/office/powerpoint/2010/main" val="2688089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Frances Flora Bond Palmer, </a:t>
            </a:r>
            <a:r>
              <a:rPr lang="en-US" sz="1200" i="1" kern="1200" dirty="0" smtClean="0">
                <a:solidFill>
                  <a:schemeClr val="tx1"/>
                </a:solidFill>
                <a:effectLst/>
                <a:latin typeface="+mn-lt"/>
                <a:ea typeface="+mn-ea"/>
                <a:cs typeface="+mn-cs"/>
              </a:rPr>
              <a:t>A Midnight Race on the Mississippi</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1860, color lithograph with hand-coloring on wove paper, image: 46.04 × 71.12 cm (18 1/8 × 28 in.), sheet: 55.88 × 81.28 cm (22 × 32 in.), National Gallery of Art, Washington, Donald and Nancy </a:t>
            </a:r>
            <a:r>
              <a:rPr lang="en-US" sz="1200" kern="1200" dirty="0" err="1" smtClean="0">
                <a:solidFill>
                  <a:schemeClr val="tx1"/>
                </a:solidFill>
                <a:effectLst/>
                <a:latin typeface="+mn-lt"/>
                <a:ea typeface="+mn-ea"/>
                <a:cs typeface="+mn-cs"/>
              </a:rPr>
              <a:t>deLaski</a:t>
            </a:r>
            <a:r>
              <a:rPr lang="en-US" sz="1200" kern="1200" dirty="0" smtClean="0">
                <a:solidFill>
                  <a:schemeClr val="tx1"/>
                </a:solidFill>
                <a:effectLst/>
                <a:latin typeface="+mn-lt"/>
                <a:ea typeface="+mn-ea"/>
                <a:cs typeface="+mn-cs"/>
              </a:rPr>
              <a:t> Fund, 2012.16.1</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Steamboat races were extremely popular during the 19th century, but they were also dangerous—especially at night. Boiler explosions, obstacles in the river, and attacks all threatened ships.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Steamboats were powered by paddle wheels on the sides of the ship. In this image, the wheels are hidden behind covers that display the names of the ships.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Would you risk traveling on a racing steamboat at night?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/collection/art-object-page.157551.html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14</a:t>
            </a:fld>
            <a:endParaRPr lang="en-US"/>
          </a:p>
        </p:txBody>
      </p:sp>
    </p:spTree>
    <p:extLst>
      <p:ext uri="{BB962C8B-B14F-4D97-AF65-F5344CB8AC3E}">
        <p14:creationId xmlns:p14="http://schemas.microsoft.com/office/powerpoint/2010/main" val="2372784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Walker Evans, </a:t>
            </a:r>
            <a:r>
              <a:rPr lang="en-US" sz="1200" i="1" kern="1200" dirty="0" smtClean="0">
                <a:solidFill>
                  <a:schemeClr val="tx1"/>
                </a:solidFill>
                <a:effectLst/>
                <a:latin typeface="+mn-lt"/>
                <a:ea typeface="+mn-ea"/>
                <a:cs typeface="+mn-cs"/>
              </a:rPr>
              <a:t>New Bedford, Massachusetts</a:t>
            </a:r>
            <a:r>
              <a:rPr lang="en-US" sz="1200" kern="1200" dirty="0" smtClean="0">
                <a:solidFill>
                  <a:schemeClr val="tx1"/>
                </a:solidFill>
                <a:effectLst/>
                <a:latin typeface="+mn-lt"/>
                <a:ea typeface="+mn-ea"/>
                <a:cs typeface="+mn-cs"/>
              </a:rPr>
              <a:t>, 1931, gelatin silver print, sheet: 16.3 × 19.3 cm (6 7/16 × 7 5/8 in.), National Gallery of Art, Washington, John Wilmerding Fund, 1989.69.3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New Bedford, Massachusetts, was the center of the whaling industry in the 19th century in the United States.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Walker Evans visited New Bedford in 1931, just a few years after the last whaling ship departed from the port. His photograph shows a perspective of a ship we don’t usually see—peering up at the bow of the four-</a:t>
            </a:r>
            <a:r>
              <a:rPr lang="en-US" sz="1200" kern="1200" dirty="0" err="1" smtClean="0">
                <a:solidFill>
                  <a:schemeClr val="tx1"/>
                </a:solidFill>
                <a:effectLst/>
                <a:latin typeface="+mn-lt"/>
                <a:ea typeface="+mn-ea"/>
                <a:cs typeface="+mn-cs"/>
              </a:rPr>
              <a:t>masted</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Bradford E. Jones</a:t>
            </a:r>
            <a:r>
              <a:rPr lang="en-US" sz="1200" kern="1200" dirty="0" smtClean="0">
                <a:solidFill>
                  <a:schemeClr val="tx1"/>
                </a:solidFill>
                <a:effectLst/>
                <a:latin typeface="+mn-lt"/>
                <a:ea typeface="+mn-ea"/>
                <a:cs typeface="+mn-cs"/>
              </a:rPr>
              <a:t> through a variety of riggings.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can you learn about the ship from Evans’s photograph?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/collection/art-object-page.71259.html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15</a:t>
            </a:fld>
            <a:endParaRPr lang="en-US"/>
          </a:p>
        </p:txBody>
      </p:sp>
    </p:spTree>
    <p:extLst>
      <p:ext uri="{BB962C8B-B14F-4D97-AF65-F5344CB8AC3E}">
        <p14:creationId xmlns:p14="http://schemas.microsoft.com/office/powerpoint/2010/main" val="619160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(upper left) Harry G. Aberdeen, </a:t>
            </a:r>
            <a:r>
              <a:rPr lang="en-US" sz="1200" i="1" kern="1200" dirty="0" smtClean="0">
                <a:solidFill>
                  <a:schemeClr val="tx1"/>
                </a:solidFill>
                <a:effectLst/>
                <a:latin typeface="+mn-lt"/>
                <a:ea typeface="+mn-ea"/>
                <a:cs typeface="+mn-cs"/>
              </a:rPr>
              <a:t>Bicycle</a:t>
            </a:r>
            <a:r>
              <a:rPr lang="en-US" sz="1200" kern="1200" dirty="0" smtClean="0">
                <a:solidFill>
                  <a:schemeClr val="tx1"/>
                </a:solidFill>
                <a:effectLst/>
                <a:latin typeface="+mn-lt"/>
                <a:ea typeface="+mn-ea"/>
                <a:cs typeface="+mn-cs"/>
              </a:rPr>
              <a:t>, c. 1936, watercolor and graphite on paper, overall: 22.4 × 29 cm (8 13/16 × 11 7/16 in.), National Gallery of Art, Washington, Index of American Design, 1943.8.8656</a:t>
            </a:r>
          </a:p>
          <a:p>
            <a:r>
              <a:rPr lang="en-US" sz="1200" kern="1200" dirty="0" smtClean="0">
                <a:solidFill>
                  <a:schemeClr val="tx1"/>
                </a:solidFill>
                <a:effectLst/>
                <a:latin typeface="+mn-lt"/>
                <a:ea typeface="+mn-ea"/>
                <a:cs typeface="+mn-cs"/>
              </a:rPr>
              <a:t>(upper right) Marjorie Lee, </a:t>
            </a:r>
            <a:r>
              <a:rPr lang="en-US" sz="1200" i="1" kern="1200" dirty="0" smtClean="0">
                <a:solidFill>
                  <a:schemeClr val="tx1"/>
                </a:solidFill>
                <a:effectLst/>
                <a:latin typeface="+mn-lt"/>
                <a:ea typeface="+mn-ea"/>
                <a:cs typeface="+mn-cs"/>
              </a:rPr>
              <a:t>Bicycle</a:t>
            </a:r>
            <a:r>
              <a:rPr lang="en-US" sz="1200" kern="1200" dirty="0" smtClean="0">
                <a:solidFill>
                  <a:schemeClr val="tx1"/>
                </a:solidFill>
                <a:effectLst/>
                <a:latin typeface="+mn-lt"/>
                <a:ea typeface="+mn-ea"/>
                <a:cs typeface="+mn-cs"/>
              </a:rPr>
              <a:t>, c. 1937, watercolor, graphite, and pen and ink on paper, overall: 27.1 × 35.1 cm (10 11/16 × 13 13/16 in.), National Gallery of Art, Washington, Index of American Design, 1943.8.8654</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(bottom) John Cutting, </a:t>
            </a:r>
            <a:r>
              <a:rPr lang="en-US" sz="1200" i="1" kern="1200" dirty="0" smtClean="0">
                <a:solidFill>
                  <a:schemeClr val="tx1"/>
                </a:solidFill>
                <a:effectLst/>
                <a:latin typeface="+mn-lt"/>
                <a:ea typeface="+mn-ea"/>
                <a:cs typeface="+mn-cs"/>
              </a:rPr>
              <a:t>Bicycle</a:t>
            </a:r>
            <a:r>
              <a:rPr lang="en-US" sz="1200" kern="1200" dirty="0" smtClean="0">
                <a:solidFill>
                  <a:schemeClr val="tx1"/>
                </a:solidFill>
                <a:effectLst/>
                <a:latin typeface="+mn-lt"/>
                <a:ea typeface="+mn-ea"/>
                <a:cs typeface="+mn-cs"/>
              </a:rPr>
              <a:t>, 1935/1942, watercolor, graphite, pen and ink, and gouache on paper, overall: 23.9 × 34.2 cm (9 7/16 × 13 7/16 in.), National Gallery of Art, Washington, Index of American Design, 1943.8.8655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depictions of bicycles are from the Index of American Design, a government-supported project that offered work relief to artists during the Great Depression. Artists from across the country produced more than 18,000 watercolor renderings of folk, popular, and decorative art for the Index.</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these watercolors, each produced by different artists. How are the depicted bicycles similar? How are they different? Imagine trying to ride them. How would it feel? Do you think it would be easy to ride them?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/collection/art-object-page.20852.html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/collection/art-object-page.20853.html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/collection/art-object-page.20851.html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16</a:t>
            </a:fld>
            <a:endParaRPr lang="en-US"/>
          </a:p>
        </p:txBody>
      </p:sp>
    </p:spTree>
    <p:extLst>
      <p:ext uri="{BB962C8B-B14F-4D97-AF65-F5344CB8AC3E}">
        <p14:creationId xmlns:p14="http://schemas.microsoft.com/office/powerpoint/2010/main" val="3603921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a:t>
            </a:r>
            <a:r>
              <a:rPr lang="en-US" sz="1200" kern="1200" dirty="0" err="1" smtClean="0">
                <a:solidFill>
                  <a:schemeClr val="tx1"/>
                </a:solidFill>
                <a:effectLst/>
                <a:latin typeface="+mn-lt"/>
                <a:ea typeface="+mn-ea"/>
                <a:cs typeface="+mn-cs"/>
              </a:rPr>
              <a:t>Lyonel</a:t>
            </a:r>
            <a:r>
              <a:rPr lang="en-US" sz="1200" kern="1200" dirty="0" smtClean="0">
                <a:solidFill>
                  <a:schemeClr val="tx1"/>
                </a:solidFill>
                <a:effectLst/>
                <a:latin typeface="+mn-lt"/>
                <a:ea typeface="+mn-ea"/>
                <a:cs typeface="+mn-cs"/>
              </a:rPr>
              <a:t> Feininger, </a:t>
            </a:r>
            <a:r>
              <a:rPr lang="en-US" sz="1200" i="1" kern="1200" dirty="0" smtClean="0">
                <a:solidFill>
                  <a:schemeClr val="tx1"/>
                </a:solidFill>
                <a:effectLst/>
                <a:latin typeface="+mn-lt"/>
                <a:ea typeface="+mn-ea"/>
                <a:cs typeface="+mn-cs"/>
              </a:rPr>
              <a:t>The Bicycle Race</a:t>
            </a:r>
            <a:r>
              <a:rPr lang="en-US" sz="1200" kern="1200" dirty="0" smtClean="0">
                <a:solidFill>
                  <a:schemeClr val="tx1"/>
                </a:solidFill>
                <a:effectLst/>
                <a:latin typeface="+mn-lt"/>
                <a:ea typeface="+mn-ea"/>
                <a:cs typeface="+mn-cs"/>
              </a:rPr>
              <a:t>, 1912, oil on canvas, overall: 80.3 × 100.3 cm (31 5/8 × 39 1/2 in.), framed: 105.4 × 125.4 × 6 cm (41 1/2 × 49 3/8 × 2 3/8 in.), National Gallery of Art, Washington, Collection of Mr. and Mrs. Paul Mellon, 1985.64.17</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(bottom) Elizabeth Olds, </a:t>
            </a:r>
            <a:r>
              <a:rPr lang="en-US" sz="1200" i="1" kern="1200" dirty="0" smtClean="0">
                <a:solidFill>
                  <a:schemeClr val="tx1"/>
                </a:solidFill>
                <a:effectLst/>
                <a:latin typeface="+mn-lt"/>
                <a:ea typeface="+mn-ea"/>
                <a:cs typeface="+mn-cs"/>
              </a:rPr>
              <a:t>Bicycle Race</a:t>
            </a:r>
            <a:r>
              <a:rPr lang="en-US" sz="1200" kern="1200" dirty="0" smtClean="0">
                <a:solidFill>
                  <a:schemeClr val="tx1"/>
                </a:solidFill>
                <a:effectLst/>
                <a:latin typeface="+mn-lt"/>
                <a:ea typeface="+mn-ea"/>
                <a:cs typeface="+mn-cs"/>
              </a:rPr>
              <a:t>, c. 1935–1943, lithograph, image: 26.4 × 43 cm, sheet: 40.6 × 58.2 cm, National Gallery of Art, Washington, Reba and Dave Williams Collection, Gift of Reba and Dave Williams, 2008.115.3786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Elizabeth Olds and </a:t>
            </a:r>
            <a:r>
              <a:rPr lang="en-US" sz="1200" kern="1200" dirty="0" err="1" smtClean="0">
                <a:solidFill>
                  <a:schemeClr val="tx1"/>
                </a:solidFill>
                <a:effectLst/>
                <a:latin typeface="+mn-lt"/>
                <a:ea typeface="+mn-ea"/>
                <a:cs typeface="+mn-cs"/>
              </a:rPr>
              <a:t>Lyonel</a:t>
            </a:r>
            <a:r>
              <a:rPr lang="en-US" sz="1200" kern="1200" dirty="0" smtClean="0">
                <a:solidFill>
                  <a:schemeClr val="tx1"/>
                </a:solidFill>
                <a:effectLst/>
                <a:latin typeface="+mn-lt"/>
                <a:ea typeface="+mn-ea"/>
                <a:cs typeface="+mn-cs"/>
              </a:rPr>
              <a:t> Feininger both chose to depict bicycle races, but these two works of art look very different.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From what perspective are the artists looking at the races? What colors, shapes, and lines do you see in each picture? What details did each artist choose to include, and what did they leave out?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you know the racers are moving fast?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/collection/art-object-page.148167.html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/collection/art-object-page.66415.html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17</a:t>
            </a:fld>
            <a:endParaRPr lang="en-US"/>
          </a:p>
        </p:txBody>
      </p:sp>
    </p:spTree>
    <p:extLst>
      <p:ext uri="{BB962C8B-B14F-4D97-AF65-F5344CB8AC3E}">
        <p14:creationId xmlns:p14="http://schemas.microsoft.com/office/powerpoint/2010/main" val="482721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Neil Jenney, </a:t>
            </a:r>
            <a:r>
              <a:rPr lang="en-US" sz="1200" i="1" kern="1200" dirty="0" smtClean="0">
                <a:solidFill>
                  <a:schemeClr val="tx1"/>
                </a:solidFill>
                <a:effectLst/>
                <a:latin typeface="+mn-lt"/>
                <a:ea typeface="+mn-ea"/>
                <a:cs typeface="+mn-cs"/>
              </a:rPr>
              <a:t>Them and Us</a:t>
            </a:r>
            <a:r>
              <a:rPr lang="en-US" sz="1200" kern="1200" dirty="0" smtClean="0">
                <a:solidFill>
                  <a:schemeClr val="tx1"/>
                </a:solidFill>
                <a:effectLst/>
                <a:latin typeface="+mn-lt"/>
                <a:ea typeface="+mn-ea"/>
                <a:cs typeface="+mn-cs"/>
              </a:rPr>
              <a:t>, 1969, acrylic and graphite on canvas with painted wood frame, overall (framed): 149.23 × 342.9 × 9.53 cm (58 3/4 × 135 × 3 3/4 in.), National Gallery of Art, Washington, Gift of Edward R. </a:t>
            </a:r>
            <a:r>
              <a:rPr lang="en-US" sz="1200" kern="1200" dirty="0" err="1" smtClean="0">
                <a:solidFill>
                  <a:schemeClr val="tx1"/>
                </a:solidFill>
                <a:effectLst/>
                <a:latin typeface="+mn-lt"/>
                <a:ea typeface="+mn-ea"/>
                <a:cs typeface="+mn-cs"/>
              </a:rPr>
              <a:t>Broida</a:t>
            </a:r>
            <a:r>
              <a:rPr lang="en-US" sz="1200" kern="1200" dirty="0" smtClean="0">
                <a:solidFill>
                  <a:schemeClr val="tx1"/>
                </a:solidFill>
                <a:effectLst/>
                <a:latin typeface="+mn-lt"/>
                <a:ea typeface="+mn-ea"/>
                <a:cs typeface="+mn-cs"/>
              </a:rPr>
              <a:t>, 2005.142.23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Neil Jenney paired two fighter jets, one Soviet and one from the US, in this painting titled </a:t>
            </a:r>
            <a:r>
              <a:rPr lang="en-US" sz="1200" i="1" kern="1200" dirty="0" smtClean="0">
                <a:solidFill>
                  <a:schemeClr val="tx1"/>
                </a:solidFill>
                <a:effectLst/>
                <a:latin typeface="+mn-lt"/>
                <a:ea typeface="+mn-ea"/>
                <a:cs typeface="+mn-cs"/>
              </a:rPr>
              <a:t>Them and Us.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these two fighter jets. How are they similar, and how are they different? Why do you think they might be shown flying together?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/collection/art-object-page.133973.html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18</a:t>
            </a:fld>
            <a:endParaRPr lang="en-US"/>
          </a:p>
        </p:txBody>
      </p:sp>
    </p:spTree>
    <p:extLst>
      <p:ext uri="{BB962C8B-B14F-4D97-AF65-F5344CB8AC3E}">
        <p14:creationId xmlns:p14="http://schemas.microsoft.com/office/powerpoint/2010/main" val="14027914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(upper left) Robert Adams, </a:t>
            </a:r>
            <a:r>
              <a:rPr lang="en-US" sz="1200" i="1" kern="1200" dirty="0" smtClean="0">
                <a:solidFill>
                  <a:schemeClr val="tx1"/>
                </a:solidFill>
                <a:effectLst/>
                <a:latin typeface="+mn-lt"/>
                <a:ea typeface="+mn-ea"/>
                <a:cs typeface="+mn-cs"/>
              </a:rPr>
              <a:t>Supermarket, Denver</a:t>
            </a:r>
            <a:r>
              <a:rPr lang="en-US" sz="1200" kern="1200" dirty="0" smtClean="0">
                <a:solidFill>
                  <a:schemeClr val="tx1"/>
                </a:solidFill>
                <a:effectLst/>
                <a:latin typeface="+mn-lt"/>
                <a:ea typeface="+mn-ea"/>
                <a:cs typeface="+mn-cs"/>
              </a:rPr>
              <a:t>, 1973, gelatin silver print, printed 1997, image: 15.2 × 15.2 cm (6 × 6 in.), sheet: 35.5 × 27.9 cm (14 × 11 in.), National Gallery of Art, Washington, The Ahmanson Foundation and Gift of Robert and Kerstin Adams, 2012.70.13</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(upper right) Janet Fish, </a:t>
            </a:r>
            <a:r>
              <a:rPr lang="en-US" sz="1200" i="1" kern="1200" dirty="0" smtClean="0">
                <a:solidFill>
                  <a:schemeClr val="tx1"/>
                </a:solidFill>
                <a:effectLst/>
                <a:latin typeface="+mn-lt"/>
                <a:ea typeface="+mn-ea"/>
                <a:cs typeface="+mn-cs"/>
              </a:rPr>
              <a:t>Grocery-wrapped Pears</a:t>
            </a:r>
            <a:r>
              <a:rPr lang="en-US" sz="1200" kern="1200" dirty="0" smtClean="0">
                <a:solidFill>
                  <a:schemeClr val="tx1"/>
                </a:solidFill>
                <a:effectLst/>
                <a:latin typeface="+mn-lt"/>
                <a:ea typeface="+mn-ea"/>
                <a:cs typeface="+mn-cs"/>
              </a:rPr>
              <a:t>, 1971, pastel on brown wove </a:t>
            </a:r>
            <a:r>
              <a:rPr lang="en-US" sz="1200" kern="1200" dirty="0" err="1" smtClean="0">
                <a:solidFill>
                  <a:schemeClr val="tx1"/>
                </a:solidFill>
                <a:effectLst/>
                <a:latin typeface="+mn-lt"/>
                <a:ea typeface="+mn-ea"/>
                <a:cs typeface="+mn-cs"/>
              </a:rPr>
              <a:t>Canson</a:t>
            </a:r>
            <a:r>
              <a:rPr lang="en-US" sz="1200" kern="1200" dirty="0" smtClean="0">
                <a:solidFill>
                  <a:schemeClr val="tx1"/>
                </a:solidFill>
                <a:effectLst/>
                <a:latin typeface="+mn-lt"/>
                <a:ea typeface="+mn-ea"/>
                <a:cs typeface="+mn-cs"/>
              </a:rPr>
              <a:t> paper, sheet: 50.8 × 65.4 cm (20 × 25 3/4 in.), mount: 73.7 × 65.4 cm (29 × 25 3/4 in.), National Gallery of Art, Washington, Dorothy and Herbert Vogel Collection, 2007.6.97</a:t>
            </a:r>
          </a:p>
          <a:p>
            <a:r>
              <a:rPr lang="en-US" sz="1200" kern="1200" dirty="0" smtClean="0">
                <a:solidFill>
                  <a:schemeClr val="tx1"/>
                </a:solidFill>
                <a:effectLst/>
                <a:latin typeface="+mn-lt"/>
                <a:ea typeface="+mn-ea"/>
                <a:cs typeface="+mn-cs"/>
              </a:rPr>
              <a:t>(bottom left) Robert </a:t>
            </a:r>
            <a:r>
              <a:rPr lang="en-US" sz="1200" kern="1200" dirty="0" err="1" smtClean="0">
                <a:solidFill>
                  <a:schemeClr val="tx1"/>
                </a:solidFill>
                <a:effectLst/>
                <a:latin typeface="+mn-lt"/>
                <a:ea typeface="+mn-ea"/>
                <a:cs typeface="+mn-cs"/>
              </a:rPr>
              <a:t>Seldon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Duncanson</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Still Life with Fruit and Nuts</a:t>
            </a:r>
            <a:r>
              <a:rPr lang="en-US" sz="1200" kern="1200" dirty="0" smtClean="0">
                <a:solidFill>
                  <a:schemeClr val="tx1"/>
                </a:solidFill>
                <a:effectLst/>
                <a:latin typeface="+mn-lt"/>
                <a:ea typeface="+mn-ea"/>
                <a:cs typeface="+mn-cs"/>
              </a:rPr>
              <a:t>, 1848, oil on board, overall: 30.48 × 40.64 cm (12 × 16 in.), framed: 43.5 × 53.66 × 6.67 cm (17 1/8 × 21 1/8 × 2 5/8 in.), National Gallery of Art, Washington, Gift of Ann and Mark </a:t>
            </a:r>
            <a:r>
              <a:rPr lang="en-US" sz="1200" kern="1200" dirty="0" err="1" smtClean="0">
                <a:solidFill>
                  <a:schemeClr val="tx1"/>
                </a:solidFill>
                <a:effectLst/>
                <a:latin typeface="+mn-lt"/>
                <a:ea typeface="+mn-ea"/>
                <a:cs typeface="+mn-cs"/>
              </a:rPr>
              <a:t>Kington</a:t>
            </a:r>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Kington</a:t>
            </a:r>
            <a:r>
              <a:rPr lang="en-US" sz="1200" kern="1200" dirty="0" smtClean="0">
                <a:solidFill>
                  <a:schemeClr val="tx1"/>
                </a:solidFill>
                <a:effectLst/>
                <a:latin typeface="+mn-lt"/>
                <a:ea typeface="+mn-ea"/>
                <a:cs typeface="+mn-cs"/>
              </a:rPr>
              <a:t> Foundation and the Avalon Fund, 2011.98.1</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(bottom right) Walker Evans, </a:t>
            </a:r>
            <a:r>
              <a:rPr lang="en-US" sz="1200" i="1" kern="1200" dirty="0" smtClean="0">
                <a:solidFill>
                  <a:schemeClr val="tx1"/>
                </a:solidFill>
                <a:effectLst/>
                <a:latin typeface="+mn-lt"/>
                <a:ea typeface="+mn-ea"/>
                <a:cs typeface="+mn-cs"/>
              </a:rPr>
              <a:t>Coffee Bags, Havana</a:t>
            </a:r>
            <a:r>
              <a:rPr lang="en-US" sz="1200" kern="1200" dirty="0" smtClean="0">
                <a:solidFill>
                  <a:schemeClr val="tx1"/>
                </a:solidFill>
                <a:effectLst/>
                <a:latin typeface="+mn-lt"/>
                <a:ea typeface="+mn-ea"/>
                <a:cs typeface="+mn-cs"/>
              </a:rPr>
              <a:t>, 1933, gelatin silver print, sheet: 5.9 × 10.8 cm (2 5/16 × 4 1/4 in.), National Gallery of Art, Washington, Robert B. </a:t>
            </a:r>
            <a:r>
              <a:rPr lang="en-US" sz="1200" kern="1200" dirty="0" err="1" smtClean="0">
                <a:solidFill>
                  <a:schemeClr val="tx1"/>
                </a:solidFill>
                <a:effectLst/>
                <a:latin typeface="+mn-lt"/>
                <a:ea typeface="+mn-ea"/>
                <a:cs typeface="+mn-cs"/>
              </a:rPr>
              <a:t>Menschel</a:t>
            </a:r>
            <a:r>
              <a:rPr lang="en-US" sz="1200" kern="1200" dirty="0" smtClean="0">
                <a:solidFill>
                  <a:schemeClr val="tx1"/>
                </a:solidFill>
                <a:effectLst/>
                <a:latin typeface="+mn-lt"/>
                <a:ea typeface="+mn-ea"/>
                <a:cs typeface="+mn-cs"/>
              </a:rPr>
              <a:t> Fund, 1989.69.4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works of art all have something in common—they depict goods made for consumers.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International trade has been a part of the United States since the country’s beginning. How do you think these goods traveled to their final destination? Why do you think these artists created these works of art? What might have attracted the artists to their subjects? Show your students a map to prompt their thinking about the distances that goods travel.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/collection/art-object-page.158195.html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/collection/art-object-page.71260.html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/collection/art-object-page.78044.html</a:t>
            </a:r>
            <a:br>
              <a:rPr lang="en-US" sz="1200"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/collection/art-object-page.157462.html</a:t>
            </a:r>
          </a:p>
        </p:txBody>
      </p:sp>
      <p:sp>
        <p:nvSpPr>
          <p:cNvPr id="4" name="Slide Number Placeholder 3"/>
          <p:cNvSpPr>
            <a:spLocks noGrp="1"/>
          </p:cNvSpPr>
          <p:nvPr>
            <p:ph type="sldNum" sz="quarter" idx="10"/>
          </p:nvPr>
        </p:nvSpPr>
        <p:spPr/>
        <p:txBody>
          <a:bodyPr/>
          <a:lstStyle/>
          <a:p>
            <a:fld id="{C4F2E1D9-EB15-C645-B420-6242A1C605A5}" type="slidenum">
              <a:rPr lang="en-US" smtClean="0"/>
              <a:t>19</a:t>
            </a:fld>
            <a:endParaRPr lang="en-US"/>
          </a:p>
        </p:txBody>
      </p:sp>
    </p:spTree>
    <p:extLst>
      <p:ext uri="{BB962C8B-B14F-4D97-AF65-F5344CB8AC3E}">
        <p14:creationId xmlns:p14="http://schemas.microsoft.com/office/powerpoint/2010/main" val="1002827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Marguerite Zorach, </a:t>
            </a:r>
            <a:r>
              <a:rPr lang="en-US" sz="1200" i="1" kern="1200" dirty="0" smtClean="0">
                <a:solidFill>
                  <a:schemeClr val="tx1"/>
                </a:solidFill>
                <a:effectLst/>
                <a:latin typeface="+mn-lt"/>
                <a:ea typeface="+mn-ea"/>
                <a:cs typeface="+mn-cs"/>
              </a:rPr>
              <a:t>Christmas Mail</a:t>
            </a:r>
            <a:r>
              <a:rPr lang="en-US" sz="1200" kern="1200" dirty="0" smtClean="0">
                <a:solidFill>
                  <a:schemeClr val="tx1"/>
                </a:solidFill>
                <a:effectLst/>
                <a:latin typeface="+mn-lt"/>
                <a:ea typeface="+mn-ea"/>
                <a:cs typeface="+mn-cs"/>
              </a:rPr>
              <a:t>, completed 1930, inscribed 1936, oil on canvas, overall: 66 × 107.5 cm (26 × 42 5/16 in.), framed: 77.2 × 118.4 × 6.7 cm (30 3/8 × 46 5/8 × 2 5/8 in.), National Gallery of Art, Washington, Collection of the Zorach Children, 1974.13.1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“Todd’s Grocery” was a real grocery store in Georgetown, Maine. It also served as the town’s post office in the 1930s. During the winter, a horse-drawn sled was used to deliver mail.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Marguerite Zorach made this painting as a study for a larger mural that is now installed in a post office in Peterborough, New Hampshire.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you imagine residents traveled to the grocery store during snowy conditions in the 1930s?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/collection/art-object-page.54181.html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20</a:t>
            </a:fld>
            <a:endParaRPr lang="en-US"/>
          </a:p>
        </p:txBody>
      </p:sp>
    </p:spTree>
    <p:extLst>
      <p:ext uri="{BB962C8B-B14F-4D97-AF65-F5344CB8AC3E}">
        <p14:creationId xmlns:p14="http://schemas.microsoft.com/office/powerpoint/2010/main" val="2810296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George Bellows, </a:t>
            </a:r>
            <a:r>
              <a:rPr lang="en-US" sz="1200" i="1" kern="1200" dirty="0" smtClean="0">
                <a:solidFill>
                  <a:schemeClr val="tx1"/>
                </a:solidFill>
                <a:effectLst/>
                <a:latin typeface="+mn-lt"/>
                <a:ea typeface="+mn-ea"/>
                <a:cs typeface="+mn-cs"/>
              </a:rPr>
              <a:t>New York</a:t>
            </a:r>
            <a:r>
              <a:rPr lang="en-US" sz="1200" kern="1200" dirty="0" smtClean="0">
                <a:solidFill>
                  <a:schemeClr val="tx1"/>
                </a:solidFill>
                <a:effectLst/>
                <a:latin typeface="+mn-lt"/>
                <a:ea typeface="+mn-ea"/>
                <a:cs typeface="+mn-cs"/>
              </a:rPr>
              <a:t>, 1911, oil on canvas, overall: 106.7 × 152.4 cm (42 × 60 in.), framed: 134.6 × 181.8 × 10.1 cm (53 × 71 9/16 × 4 in.), National Gallery of Art, Washington, Collection of Mr. and Mrs. Paul Mellon, 1986.72.1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New York was a city bursting at the seams in 1911. The metropolis was denser at that time than it is now, filled with immigrants who packed the streets.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did George Bellows show the energy and bustle of the city? Where do you think people might be going? How are they getting around? Imagine yourself standing in the middle of this scene. What might you hear? Smell? Feel?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/collection/art-object-page.69392.html</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3</a:t>
            </a:fld>
            <a:endParaRPr lang="en-US"/>
          </a:p>
        </p:txBody>
      </p:sp>
    </p:spTree>
    <p:extLst>
      <p:ext uri="{BB962C8B-B14F-4D97-AF65-F5344CB8AC3E}">
        <p14:creationId xmlns:p14="http://schemas.microsoft.com/office/powerpoint/2010/main" val="136613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Louis </a:t>
            </a:r>
            <a:r>
              <a:rPr lang="en-US" sz="1200" kern="1200" dirty="0" err="1" smtClean="0">
                <a:solidFill>
                  <a:schemeClr val="tx1"/>
                </a:solidFill>
                <a:effectLst/>
                <a:latin typeface="+mn-lt"/>
                <a:ea typeface="+mn-ea"/>
                <a:cs typeface="+mn-cs"/>
              </a:rPr>
              <a:t>Lozowick</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Subway Construction</a:t>
            </a:r>
            <a:r>
              <a:rPr lang="en-US" sz="1200" kern="1200" dirty="0" smtClean="0">
                <a:solidFill>
                  <a:schemeClr val="tx1"/>
                </a:solidFill>
                <a:effectLst/>
                <a:latin typeface="+mn-lt"/>
                <a:ea typeface="+mn-ea"/>
                <a:cs typeface="+mn-cs"/>
              </a:rPr>
              <a:t>, 1931, lithograph in black on wove paper, image: 17 × 33.1 cm (6 11/16 × 13 1/16 in.), sheet: 29 × 40.4 cm (11 7/16 × 15 7/8 in.), National Gallery of Art, Washington, Gift of Jacob </a:t>
            </a:r>
            <a:r>
              <a:rPr lang="en-US" sz="1200" kern="1200" dirty="0" err="1" smtClean="0">
                <a:solidFill>
                  <a:schemeClr val="tx1"/>
                </a:solidFill>
                <a:effectLst/>
                <a:latin typeface="+mn-lt"/>
                <a:ea typeface="+mn-ea"/>
                <a:cs typeface="+mn-cs"/>
              </a:rPr>
              <a:t>Kainen</a:t>
            </a:r>
            <a:r>
              <a:rPr lang="en-US" sz="1200" kern="1200" dirty="0" smtClean="0">
                <a:solidFill>
                  <a:schemeClr val="tx1"/>
                </a:solidFill>
                <a:effectLst/>
                <a:latin typeface="+mn-lt"/>
                <a:ea typeface="+mn-ea"/>
                <a:cs typeface="+mn-cs"/>
              </a:rPr>
              <a:t>, 2002.98.149</a:t>
            </a:r>
          </a:p>
          <a:p>
            <a:r>
              <a:rPr lang="en-US" sz="1200" kern="1200" dirty="0" smtClean="0">
                <a:solidFill>
                  <a:schemeClr val="tx1"/>
                </a:solidFill>
                <a:effectLst/>
                <a:latin typeface="+mn-lt"/>
                <a:ea typeface="+mn-ea"/>
                <a:cs typeface="+mn-cs"/>
              </a:rPr>
              <a:t>(bottom) </a:t>
            </a:r>
            <a:r>
              <a:rPr lang="en-US" sz="1200" kern="1200" dirty="0" err="1" smtClean="0">
                <a:solidFill>
                  <a:schemeClr val="tx1"/>
                </a:solidFill>
                <a:effectLst/>
                <a:latin typeface="+mn-lt"/>
                <a:ea typeface="+mn-ea"/>
                <a:cs typeface="+mn-cs"/>
              </a:rPr>
              <a:t>Reynold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Weidenaar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Locomotive Shops</a:t>
            </a:r>
            <a:r>
              <a:rPr lang="en-US" sz="1200" kern="1200" dirty="0" smtClean="0">
                <a:solidFill>
                  <a:schemeClr val="tx1"/>
                </a:solidFill>
                <a:effectLst/>
                <a:latin typeface="+mn-lt"/>
                <a:ea typeface="+mn-ea"/>
                <a:cs typeface="+mn-cs"/>
              </a:rPr>
              <a:t>, 1947, etching and aquatint in black on wove paper, plate: 32.86 × 43.02 cm (12 15/16 × 16 15/16 in.), sheet: 38.74 × 49.37 cm (15 1/4 × 19 7/16 in.), National Gallery of Art, Washington, Corcoran Collection (Bequest of Frank B. Bristow), 2015.19.1458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Louis </a:t>
            </a:r>
            <a:r>
              <a:rPr lang="en-US" sz="1200" kern="1200" dirty="0" err="1" smtClean="0">
                <a:solidFill>
                  <a:schemeClr val="tx1"/>
                </a:solidFill>
                <a:effectLst/>
                <a:latin typeface="+mn-lt"/>
                <a:ea typeface="+mn-ea"/>
                <a:cs typeface="+mn-cs"/>
              </a:rPr>
              <a:t>Lozowick</a:t>
            </a:r>
            <a:r>
              <a:rPr lang="en-US" sz="1200" kern="1200" dirty="0" smtClean="0">
                <a:solidFill>
                  <a:schemeClr val="tx1"/>
                </a:solidFill>
                <a:effectLst/>
                <a:latin typeface="+mn-lt"/>
                <a:ea typeface="+mn-ea"/>
                <a:cs typeface="+mn-cs"/>
              </a:rPr>
              <a:t> showed the New York subway under construction in 1931. </a:t>
            </a:r>
            <a:r>
              <a:rPr lang="en-US" sz="1200" kern="1200" dirty="0" err="1" smtClean="0">
                <a:solidFill>
                  <a:schemeClr val="tx1"/>
                </a:solidFill>
                <a:effectLst/>
                <a:latin typeface="+mn-lt"/>
                <a:ea typeface="+mn-ea"/>
                <a:cs typeface="+mn-cs"/>
              </a:rPr>
              <a:t>Reynold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Weidenaar</a:t>
            </a:r>
            <a:r>
              <a:rPr lang="en-US" sz="1200" kern="1200" dirty="0" smtClean="0">
                <a:solidFill>
                  <a:schemeClr val="tx1"/>
                </a:solidFill>
                <a:effectLst/>
                <a:latin typeface="+mn-lt"/>
                <a:ea typeface="+mn-ea"/>
                <a:cs typeface="+mn-cs"/>
              </a:rPr>
              <a:t> depicted locomotives being assembled in a factory.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these two images showing construction. Note the lines, shapes, and people. What kinds of skills and knowledge do you think the workers need to have? How are the construction projects similar and different?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around your community and notice the infrastructure that makes it possible for you to move around easily. Where are there sidewalks, roads, railroad tracks, and more?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/collection/art-object-page.119951.html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/collection/art-object-page.183383.html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4</a:t>
            </a:fld>
            <a:endParaRPr lang="en-US"/>
          </a:p>
        </p:txBody>
      </p:sp>
    </p:spTree>
    <p:extLst>
      <p:ext uri="{BB962C8B-B14F-4D97-AF65-F5344CB8AC3E}">
        <p14:creationId xmlns:p14="http://schemas.microsoft.com/office/powerpoint/2010/main" val="471693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Berenice</a:t>
            </a:r>
            <a:r>
              <a:rPr lang="en-US" sz="1200" kern="1200" dirty="0" smtClean="0">
                <a:solidFill>
                  <a:schemeClr val="tx1"/>
                </a:solidFill>
                <a:effectLst/>
                <a:latin typeface="+mn-lt"/>
                <a:ea typeface="+mn-ea"/>
                <a:cs typeface="+mn-cs"/>
              </a:rPr>
              <a:t> Abbott, </a:t>
            </a:r>
            <a:r>
              <a:rPr lang="en-US" sz="1200" i="1" kern="1200" dirty="0" smtClean="0">
                <a:solidFill>
                  <a:schemeClr val="tx1"/>
                </a:solidFill>
                <a:effectLst/>
                <a:latin typeface="+mn-lt"/>
                <a:ea typeface="+mn-ea"/>
                <a:cs typeface="+mn-cs"/>
              </a:rPr>
              <a:t>New York 7, Holland Transportation Company</a:t>
            </a:r>
            <a:r>
              <a:rPr lang="en-US" sz="1200" kern="1200" dirty="0" smtClean="0">
                <a:solidFill>
                  <a:schemeClr val="tx1"/>
                </a:solidFill>
                <a:effectLst/>
                <a:latin typeface="+mn-lt"/>
                <a:ea typeface="+mn-ea"/>
                <a:cs typeface="+mn-cs"/>
              </a:rPr>
              <a:t>, c. 1930s, gelatin silver print, overall: 19.1 × 24.2 cm (7 1/2 × 9 1/2 in.), National Gallery of Art, Washington, Gift of the Collectors Committee, 1996.7.1</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Berenice</a:t>
            </a:r>
            <a:r>
              <a:rPr lang="en-US" sz="1200" kern="1200" dirty="0" smtClean="0">
                <a:solidFill>
                  <a:schemeClr val="tx1"/>
                </a:solidFill>
                <a:effectLst/>
                <a:latin typeface="+mn-lt"/>
                <a:ea typeface="+mn-ea"/>
                <a:cs typeface="+mn-cs"/>
              </a:rPr>
              <a:t> Abbott loved taking photographs of the architecture of New York. In this photo, she focused her camera on the dramatic and dynamic contrast between the elevated train track as it cuts in front of a block of buildings.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do you think attracted Abbott to this scene? What time of day do you think she photographed the train track? What other evidence of transportation can you find in the photograph?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/collection/art-object-page.93417.html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5</a:t>
            </a:fld>
            <a:endParaRPr lang="en-US"/>
          </a:p>
        </p:txBody>
      </p:sp>
    </p:spTree>
    <p:extLst>
      <p:ext uri="{BB962C8B-B14F-4D97-AF65-F5344CB8AC3E}">
        <p14:creationId xmlns:p14="http://schemas.microsoft.com/office/powerpoint/2010/main" val="3027411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Perkins </a:t>
            </a:r>
            <a:r>
              <a:rPr lang="en-US" sz="1200" kern="1200" dirty="0" err="1" smtClean="0">
                <a:solidFill>
                  <a:schemeClr val="tx1"/>
                </a:solidFill>
                <a:effectLst/>
                <a:latin typeface="+mn-lt"/>
                <a:ea typeface="+mn-ea"/>
                <a:cs typeface="+mn-cs"/>
              </a:rPr>
              <a:t>Harnly</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El Station Interior</a:t>
            </a:r>
            <a:r>
              <a:rPr lang="en-US" sz="1200" kern="1200" dirty="0" smtClean="0">
                <a:solidFill>
                  <a:schemeClr val="tx1"/>
                </a:solidFill>
                <a:effectLst/>
                <a:latin typeface="+mn-lt"/>
                <a:ea typeface="+mn-ea"/>
                <a:cs typeface="+mn-cs"/>
              </a:rPr>
              <a:t>, 1935/1942, watercolor, gouache, pen and ink, and graphite on paper, overall: 44 × 57.3 cm (17 5/16 × 22 9/16 in.), National Gallery of Art, Washington, Index of American Design, 1943.8.16844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el (short for “elevated”) station is one of dozens of interiors Perkins </a:t>
            </a:r>
            <a:r>
              <a:rPr lang="en-US" sz="1200" kern="1200" dirty="0" err="1" smtClean="0">
                <a:solidFill>
                  <a:schemeClr val="tx1"/>
                </a:solidFill>
                <a:effectLst/>
                <a:latin typeface="+mn-lt"/>
                <a:ea typeface="+mn-ea"/>
                <a:cs typeface="+mn-cs"/>
              </a:rPr>
              <a:t>Harnly</a:t>
            </a:r>
            <a:r>
              <a:rPr lang="en-US" sz="1200" kern="1200" dirty="0" smtClean="0">
                <a:solidFill>
                  <a:schemeClr val="tx1"/>
                </a:solidFill>
                <a:effectLst/>
                <a:latin typeface="+mn-lt"/>
                <a:ea typeface="+mn-ea"/>
                <a:cs typeface="+mn-cs"/>
              </a:rPr>
              <a:t> depicted during the Great Depression, when he was one of thousands of artists hired by the US government.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the details </a:t>
            </a:r>
            <a:r>
              <a:rPr lang="en-US" sz="1200" kern="1200" dirty="0" err="1" smtClean="0">
                <a:solidFill>
                  <a:schemeClr val="tx1"/>
                </a:solidFill>
                <a:effectLst/>
                <a:latin typeface="+mn-lt"/>
                <a:ea typeface="+mn-ea"/>
                <a:cs typeface="+mn-cs"/>
              </a:rPr>
              <a:t>Harnly</a:t>
            </a:r>
            <a:r>
              <a:rPr lang="en-US" sz="1200" kern="1200" dirty="0" smtClean="0">
                <a:solidFill>
                  <a:schemeClr val="tx1"/>
                </a:solidFill>
                <a:effectLst/>
                <a:latin typeface="+mn-lt"/>
                <a:ea typeface="+mn-ea"/>
                <a:cs typeface="+mn-cs"/>
              </a:rPr>
              <a:t> chose to include in his picture. What would life be like for the employees who work in this space? What can you learn about the passengers who move through this space? Would you like to wait here for your train? Why or why not?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more interiors painted by </a:t>
            </a:r>
            <a:r>
              <a:rPr lang="en-US" sz="1200" kern="1200" dirty="0" err="1" smtClean="0">
                <a:solidFill>
                  <a:schemeClr val="tx1"/>
                </a:solidFill>
                <a:effectLst/>
                <a:latin typeface="+mn-lt"/>
                <a:ea typeface="+mn-ea"/>
                <a:cs typeface="+mn-cs"/>
              </a:rPr>
              <a:t>Harnly</a:t>
            </a:r>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/collection/artist-info.7624.html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/collection/art-object-page.28935.html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6</a:t>
            </a:fld>
            <a:endParaRPr lang="en-US"/>
          </a:p>
        </p:txBody>
      </p:sp>
    </p:spTree>
    <p:extLst>
      <p:ext uri="{BB962C8B-B14F-4D97-AF65-F5344CB8AC3E}">
        <p14:creationId xmlns:p14="http://schemas.microsoft.com/office/powerpoint/2010/main" val="2254331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Fred Becker, </a:t>
            </a:r>
            <a:r>
              <a:rPr lang="en-US" sz="1200" i="1" kern="1200" dirty="0" smtClean="0">
                <a:solidFill>
                  <a:schemeClr val="tx1"/>
                </a:solidFill>
                <a:effectLst/>
                <a:latin typeface="+mn-lt"/>
                <a:ea typeface="+mn-ea"/>
                <a:cs typeface="+mn-cs"/>
              </a:rPr>
              <a:t>Rapid Transit</a:t>
            </a:r>
            <a:r>
              <a:rPr lang="en-US" sz="1200" kern="1200" dirty="0" smtClean="0">
                <a:solidFill>
                  <a:schemeClr val="tx1"/>
                </a:solidFill>
                <a:effectLst/>
                <a:latin typeface="+mn-lt"/>
                <a:ea typeface="+mn-ea"/>
                <a:cs typeface="+mn-cs"/>
              </a:rPr>
              <a:t>, c. 1937, woodcut in black on wove paper, image: 26.5 × 35.2 cm (10 7/16 × 13 7/8 in.), sheet: 37.1 × 44.2 cm (14 5/8 × 17 3/8 in.), National Gallery of Art, Washington, Reba and Dave Williams Collection, Gift of Reba and Dave Williams, 2008.115.819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Fred Becker’s woodcut shows the frenetic masses of people entering and exiting the subway. How would you describe the group going in? How are they different after exiting?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Have you ever felt like this when traveling?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/collection/art-object-page.148643.html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7</a:t>
            </a:fld>
            <a:endParaRPr lang="en-US"/>
          </a:p>
        </p:txBody>
      </p:sp>
    </p:spTree>
    <p:extLst>
      <p:ext uri="{BB962C8B-B14F-4D97-AF65-F5344CB8AC3E}">
        <p14:creationId xmlns:p14="http://schemas.microsoft.com/office/powerpoint/2010/main" val="2782456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Jacob Lawrence, </a:t>
            </a:r>
            <a:r>
              <a:rPr lang="en-US" sz="1200" i="1" kern="1200" dirty="0" smtClean="0">
                <a:solidFill>
                  <a:schemeClr val="tx1"/>
                </a:solidFill>
                <a:effectLst/>
                <a:latin typeface="+mn-lt"/>
                <a:ea typeface="+mn-ea"/>
                <a:cs typeface="+mn-cs"/>
              </a:rPr>
              <a:t>New York in Transit II</a:t>
            </a:r>
            <a:r>
              <a:rPr lang="en-US" sz="1200" kern="1200" dirty="0" smtClean="0">
                <a:solidFill>
                  <a:schemeClr val="tx1"/>
                </a:solidFill>
                <a:effectLst/>
                <a:latin typeface="+mn-lt"/>
                <a:ea typeface="+mn-ea"/>
                <a:cs typeface="+mn-cs"/>
              </a:rPr>
              <a:t>, 1998, color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image: 30.5 × 91.4 cm (12 × 36 in.), sheet: 50.8 × 101.9 cm (20 × 40 1/8 in.), National Gallery of Art, Washington, Reba and Dave Williams Collection, Gift of the Print Research Foundation, 2008.115.428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blue pole on the right, a couple of loops in the center, some outlines of seats and windows—you have to look closely to realize this is a picture of public transportation.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Jacob Lawrence was a masterful storyteller who is perhaps best known for his </a:t>
            </a:r>
            <a:r>
              <a:rPr lang="en-US" sz="1200" i="1" kern="1200" dirty="0" smtClean="0">
                <a:solidFill>
                  <a:schemeClr val="tx1"/>
                </a:solidFill>
                <a:effectLst/>
                <a:latin typeface="+mn-lt"/>
                <a:ea typeface="+mn-ea"/>
                <a:cs typeface="+mn-cs"/>
              </a:rPr>
              <a:t>Migration Series</a:t>
            </a:r>
            <a:r>
              <a:rPr lang="en-US" sz="1200" kern="1200" dirty="0" smtClean="0">
                <a:solidFill>
                  <a:schemeClr val="tx1"/>
                </a:solidFill>
                <a:effectLst/>
                <a:latin typeface="+mn-lt"/>
                <a:ea typeface="+mn-ea"/>
                <a:cs typeface="+mn-cs"/>
              </a:rPr>
              <a:t>—a collection of paintings made in 1940–1941 that depicts the Great Migration, when African Americans left the segregated South for better opportunities in the North and West.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Lawrence made </a:t>
            </a:r>
            <a:r>
              <a:rPr lang="en-US" sz="1200" i="1" kern="1200" dirty="0" smtClean="0">
                <a:solidFill>
                  <a:schemeClr val="tx1"/>
                </a:solidFill>
                <a:effectLst/>
                <a:latin typeface="+mn-lt"/>
                <a:ea typeface="+mn-ea"/>
                <a:cs typeface="+mn-cs"/>
              </a:rPr>
              <a:t>New York in Transit II </a:t>
            </a:r>
            <a:r>
              <a:rPr lang="en-US" sz="1200" kern="1200" dirty="0" smtClean="0">
                <a:solidFill>
                  <a:schemeClr val="tx1"/>
                </a:solidFill>
                <a:effectLst/>
                <a:latin typeface="+mn-lt"/>
                <a:ea typeface="+mn-ea"/>
                <a:cs typeface="+mn-cs"/>
              </a:rPr>
              <a:t>in 1998, two years before he died. What stories can you find about the people of New York in this work?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/collection/art-object-page.144100.html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8</a:t>
            </a:fld>
            <a:endParaRPr lang="en-US"/>
          </a:p>
        </p:txBody>
      </p:sp>
    </p:spTree>
    <p:extLst>
      <p:ext uri="{BB962C8B-B14F-4D97-AF65-F5344CB8AC3E}">
        <p14:creationId xmlns:p14="http://schemas.microsoft.com/office/powerpoint/2010/main" val="3100184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Robert Frank, </a:t>
            </a:r>
            <a:r>
              <a:rPr lang="en-US" sz="1200" i="1" kern="1200" dirty="0" smtClean="0">
                <a:solidFill>
                  <a:schemeClr val="tx1"/>
                </a:solidFill>
                <a:effectLst/>
                <a:latin typeface="+mn-lt"/>
                <a:ea typeface="+mn-ea"/>
                <a:cs typeface="+mn-cs"/>
              </a:rPr>
              <a:t>Trolley—New Orleans</a:t>
            </a:r>
            <a:r>
              <a:rPr lang="en-US" sz="1200" kern="1200" dirty="0" smtClean="0">
                <a:solidFill>
                  <a:schemeClr val="tx1"/>
                </a:solidFill>
                <a:effectLst/>
                <a:latin typeface="+mn-lt"/>
                <a:ea typeface="+mn-ea"/>
                <a:cs typeface="+mn-cs"/>
              </a:rPr>
              <a:t>, 1955, gelatin silver print, sheet: 21 × 31.6 cm (8 1/4 × 12 7/16 in.), National Gallery of Art, Washington, Gift of Maria and Lee Friedlander © Robert Frank, from The Americans, 2001.8.1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Swiss-born artist Robert Frank took this photograph in New Orleans while traveling all over the United States and documenting life as part of a project he eventually titled “The Americans.” He was especially interested in capturing images of discrimination, segregation, socioeconomic status, and poverty.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Take note of the patterns and repetition in </a:t>
            </a:r>
            <a:r>
              <a:rPr lang="en-US" sz="1200" i="1" kern="1200" dirty="0" smtClean="0">
                <a:solidFill>
                  <a:schemeClr val="tx1"/>
                </a:solidFill>
                <a:effectLst/>
                <a:latin typeface="+mn-lt"/>
                <a:ea typeface="+mn-ea"/>
                <a:cs typeface="+mn-cs"/>
              </a:rPr>
              <a:t>Trolley—New Orleans</a:t>
            </a:r>
            <a:r>
              <a:rPr lang="en-US" sz="1200" kern="1200" dirty="0" smtClean="0">
                <a:solidFill>
                  <a:schemeClr val="tx1"/>
                </a:solidFill>
                <a:effectLst/>
                <a:latin typeface="+mn-lt"/>
                <a:ea typeface="+mn-ea"/>
                <a:cs typeface="+mn-cs"/>
              </a:rPr>
              <a:t>. Then look closely at the people framed in the windows. What facial expressions do you see? What reactions do you have to the individuals?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/collection/art-object-page.118179.html</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9</a:t>
            </a:fld>
            <a:endParaRPr lang="en-US"/>
          </a:p>
        </p:txBody>
      </p:sp>
    </p:spTree>
    <p:extLst>
      <p:ext uri="{BB962C8B-B14F-4D97-AF65-F5344CB8AC3E}">
        <p14:creationId xmlns:p14="http://schemas.microsoft.com/office/powerpoint/2010/main" val="1135704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Ellen Lanyon, </a:t>
            </a:r>
            <a:r>
              <a:rPr lang="en-US" sz="1200" i="1" kern="1200" dirty="0" err="1" smtClean="0">
                <a:solidFill>
                  <a:schemeClr val="tx1"/>
                </a:solidFill>
                <a:effectLst/>
                <a:latin typeface="+mn-lt"/>
                <a:ea typeface="+mn-ea"/>
                <a:cs typeface="+mn-cs"/>
              </a:rPr>
              <a:t>Ostricart</a:t>
            </a:r>
            <a:r>
              <a:rPr lang="en-US" sz="1200" kern="1200" dirty="0" smtClean="0">
                <a:solidFill>
                  <a:schemeClr val="tx1"/>
                </a:solidFill>
                <a:effectLst/>
                <a:latin typeface="+mn-lt"/>
                <a:ea typeface="+mn-ea"/>
                <a:cs typeface="+mn-cs"/>
              </a:rPr>
              <a:t>, 1968, black and white lithograph on wove paper, sheet: 56.83 × 38.42 cm (22 3/8 × 15 1/8 in.), National Gallery of Art, Washington, Gift of Bob </a:t>
            </a:r>
            <a:r>
              <a:rPr lang="en-US" sz="1200" kern="1200" dirty="0" err="1" smtClean="0">
                <a:solidFill>
                  <a:schemeClr val="tx1"/>
                </a:solidFill>
                <a:effectLst/>
                <a:latin typeface="+mn-lt"/>
                <a:ea typeface="+mn-ea"/>
                <a:cs typeface="+mn-cs"/>
              </a:rPr>
              <a:t>Stana</a:t>
            </a:r>
            <a:r>
              <a:rPr lang="en-US" sz="1200" kern="1200" dirty="0" smtClean="0">
                <a:solidFill>
                  <a:schemeClr val="tx1"/>
                </a:solidFill>
                <a:effectLst/>
                <a:latin typeface="+mn-lt"/>
                <a:ea typeface="+mn-ea"/>
                <a:cs typeface="+mn-cs"/>
              </a:rPr>
              <a:t> and Tom Judy, 2016.148.27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Ellen Lanyon was known for creating fanciful works that combined realistic elements with fantastical, or magical, elements.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Do you think the “</a:t>
            </a:r>
            <a:r>
              <a:rPr lang="en-US" sz="1200" kern="1200" dirty="0" err="1" smtClean="0">
                <a:solidFill>
                  <a:schemeClr val="tx1"/>
                </a:solidFill>
                <a:effectLst/>
                <a:latin typeface="+mn-lt"/>
                <a:ea typeface="+mn-ea"/>
                <a:cs typeface="+mn-cs"/>
              </a:rPr>
              <a:t>ostricart</a:t>
            </a:r>
            <a:r>
              <a:rPr lang="en-US" sz="1200" kern="1200" dirty="0" smtClean="0">
                <a:solidFill>
                  <a:schemeClr val="tx1"/>
                </a:solidFill>
                <a:effectLst/>
                <a:latin typeface="+mn-lt"/>
                <a:ea typeface="+mn-ea"/>
                <a:cs typeface="+mn-cs"/>
              </a:rPr>
              <a:t>” could exist in real life? If so, how fast do you think this “</a:t>
            </a:r>
            <a:r>
              <a:rPr lang="en-US" sz="1200" kern="1200" dirty="0" err="1" smtClean="0">
                <a:solidFill>
                  <a:schemeClr val="tx1"/>
                </a:solidFill>
                <a:effectLst/>
                <a:latin typeface="+mn-lt"/>
                <a:ea typeface="+mn-ea"/>
                <a:cs typeface="+mn-cs"/>
              </a:rPr>
              <a:t>ostricart</a:t>
            </a:r>
            <a:r>
              <a:rPr lang="en-US" sz="1200" kern="1200" dirty="0" smtClean="0">
                <a:solidFill>
                  <a:schemeClr val="tx1"/>
                </a:solidFill>
                <a:effectLst/>
                <a:latin typeface="+mn-lt"/>
                <a:ea typeface="+mn-ea"/>
                <a:cs typeface="+mn-cs"/>
              </a:rPr>
              <a:t>” could go?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/collection/art-object-page.200109.html</a:t>
            </a:r>
          </a:p>
          <a:p>
            <a:endParaRPr lang="en-US" dirty="0"/>
          </a:p>
        </p:txBody>
      </p:sp>
      <p:sp>
        <p:nvSpPr>
          <p:cNvPr id="4" name="Slide Number Placeholder 3"/>
          <p:cNvSpPr>
            <a:spLocks noGrp="1"/>
          </p:cNvSpPr>
          <p:nvPr>
            <p:ph type="sldNum" sz="quarter" idx="10"/>
          </p:nvPr>
        </p:nvSpPr>
        <p:spPr/>
        <p:txBody>
          <a:bodyPr/>
          <a:lstStyle/>
          <a:p>
            <a:fld id="{C4F2E1D9-EB15-C645-B420-6242A1C605A5}" type="slidenum">
              <a:rPr lang="en-US" smtClean="0"/>
              <a:t>10</a:t>
            </a:fld>
            <a:endParaRPr lang="en-US"/>
          </a:p>
        </p:txBody>
      </p:sp>
    </p:spTree>
    <p:extLst>
      <p:ext uri="{BB962C8B-B14F-4D97-AF65-F5344CB8AC3E}">
        <p14:creationId xmlns:p14="http://schemas.microsoft.com/office/powerpoint/2010/main" val="4085632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93278F"/>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chemeClr val="tx1"/>
                </a:solidFill>
                <a:latin typeface="Verdana"/>
                <a:cs typeface="Verdana"/>
              </a:rPr>
              <a:t>Grades K-3</a:t>
            </a:r>
            <a:endParaRPr lang="en-US" sz="900" dirty="0">
              <a:solidFill>
                <a:schemeClr val="tx1"/>
              </a:solidFill>
              <a:latin typeface="Verdana"/>
              <a:cs typeface="Verdana"/>
            </a:endParaRPr>
          </a:p>
        </p:txBody>
      </p:sp>
      <p:cxnSp>
        <p:nvCxnSpPr>
          <p:cNvPr id="8" name="Straight Connector 7"/>
          <p:cNvCxnSpPr/>
          <p:nvPr userDrawn="1"/>
        </p:nvCxnSpPr>
        <p:spPr>
          <a:xfrm>
            <a:off x="4194175" y="2937932"/>
            <a:ext cx="0" cy="2514600"/>
          </a:xfrm>
          <a:prstGeom prst="line">
            <a:avLst/>
          </a:prstGeom>
          <a:ln w="19050" cap="flat" cmpd="sng">
            <a:solidFill>
              <a:srgbClr val="F2C539"/>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8.jp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jpg"/><Relationship Id="rId6" Type="http://schemas.openxmlformats.org/officeDocument/2006/relationships/image" Target="../media/image25.jpg"/><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UAlogo.bkgrd.07_transportation.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1019-002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01" b="-429"/>
          <a:stretch/>
        </p:blipFill>
        <p:spPr>
          <a:xfrm>
            <a:off x="2161999" y="360362"/>
            <a:ext cx="4991486" cy="6186488"/>
          </a:xfrm>
        </p:spPr>
      </p:pic>
    </p:spTree>
    <p:extLst>
      <p:ext uri="{BB962C8B-B14F-4D97-AF65-F5344CB8AC3E}">
        <p14:creationId xmlns:p14="http://schemas.microsoft.com/office/powerpoint/2010/main" val="2511382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0620-000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71" r="-171"/>
          <a:stretch/>
        </p:blipFill>
        <p:spPr>
          <a:xfrm>
            <a:off x="931333" y="339725"/>
            <a:ext cx="7267223" cy="6183313"/>
          </a:xfrm>
        </p:spPr>
      </p:pic>
    </p:spTree>
    <p:extLst>
      <p:ext uri="{BB962C8B-B14F-4D97-AF65-F5344CB8AC3E}">
        <p14:creationId xmlns:p14="http://schemas.microsoft.com/office/powerpoint/2010/main" val="680232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B1277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 b="33"/>
          <a:stretch/>
        </p:blipFill>
        <p:spPr>
          <a:xfrm>
            <a:off x="355600" y="336550"/>
            <a:ext cx="7666037" cy="5743927"/>
          </a:xfrm>
        </p:spPr>
      </p:pic>
    </p:spTree>
    <p:extLst>
      <p:ext uri="{BB962C8B-B14F-4D97-AF65-F5344CB8AC3E}">
        <p14:creationId xmlns:p14="http://schemas.microsoft.com/office/powerpoint/2010/main" val="15825273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162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2" b="-492"/>
          <a:stretch/>
        </p:blipFill>
        <p:spPr>
          <a:xfrm>
            <a:off x="355600" y="336550"/>
            <a:ext cx="8453438" cy="4708690"/>
          </a:xfrm>
        </p:spPr>
      </p:pic>
    </p:spTree>
    <p:extLst>
      <p:ext uri="{BB962C8B-B14F-4D97-AF65-F5344CB8AC3E}">
        <p14:creationId xmlns:p14="http://schemas.microsoft.com/office/powerpoint/2010/main" val="479104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630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 r="69"/>
          <a:stretch/>
        </p:blipFill>
        <p:spPr>
          <a:xfrm>
            <a:off x="355600" y="336550"/>
            <a:ext cx="7638811" cy="5251450"/>
          </a:xfrm>
        </p:spPr>
      </p:pic>
    </p:spTree>
    <p:extLst>
      <p:ext uri="{BB962C8B-B14F-4D97-AF65-F5344CB8AC3E}">
        <p14:creationId xmlns:p14="http://schemas.microsoft.com/office/powerpoint/2010/main" val="3237622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211-003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5" r="-143"/>
          <a:stretch/>
        </p:blipFill>
        <p:spPr>
          <a:xfrm>
            <a:off x="931333" y="339725"/>
            <a:ext cx="7295445" cy="6183313"/>
          </a:xfrm>
        </p:spPr>
      </p:pic>
    </p:spTree>
    <p:extLst>
      <p:ext uri="{BB962C8B-B14F-4D97-AF65-F5344CB8AC3E}">
        <p14:creationId xmlns:p14="http://schemas.microsoft.com/office/powerpoint/2010/main" val="313470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2" descr="IAD-20130606-0001_PPT.jpg"/>
          <p:cNvPicPr>
            <a:picLocks noChangeAspect="1"/>
          </p:cNvPicPr>
          <p:nvPr/>
        </p:nvPicPr>
        <p:blipFill rotWithShape="1">
          <a:blip r:embed="rId3">
            <a:extLst>
              <a:ext uri="{28A0092B-C50C-407E-A947-70E740481C1C}">
                <a14:useLocalDpi xmlns:a14="http://schemas.microsoft.com/office/drawing/2010/main" val="0"/>
              </a:ext>
            </a:extLst>
          </a:blip>
          <a:srcRect l="-234" r="-178"/>
          <a:stretch/>
        </p:blipFill>
        <p:spPr>
          <a:xfrm>
            <a:off x="342901" y="336550"/>
            <a:ext cx="3976259" cy="3035276"/>
          </a:xfrm>
          <a:prstGeom prst="rect">
            <a:avLst/>
          </a:prstGeom>
        </p:spPr>
      </p:pic>
      <p:pic>
        <p:nvPicPr>
          <p:cNvPr id="8" name="Picture 7" descr="IAD-20130606-0008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1" y="3576505"/>
            <a:ext cx="3976258" cy="2943358"/>
          </a:xfrm>
          <a:prstGeom prst="rect">
            <a:avLst/>
          </a:prstGeom>
        </p:spPr>
      </p:pic>
      <p:pic>
        <p:nvPicPr>
          <p:cNvPr id="9" name="Picture 8" descr="IAD-20130606-0007_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1671" y="336550"/>
            <a:ext cx="3957097" cy="3035274"/>
          </a:xfrm>
          <a:prstGeom prst="rect">
            <a:avLst/>
          </a:prstGeom>
        </p:spPr>
      </p:pic>
    </p:spTree>
    <p:extLst>
      <p:ext uri="{BB962C8B-B14F-4D97-AF65-F5344CB8AC3E}">
        <p14:creationId xmlns:p14="http://schemas.microsoft.com/office/powerpoint/2010/main" val="1296369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20130318-0028_PP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898" y="3893223"/>
            <a:ext cx="4248151" cy="2729328"/>
          </a:xfrm>
          <a:prstGeom prst="rect">
            <a:avLst/>
          </a:prstGeom>
        </p:spPr>
      </p:pic>
      <p:pic>
        <p:nvPicPr>
          <p:cNvPr id="3" name="Picture Placeholder 2" descr="E11507_PPT.jpg"/>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418" r="-27"/>
          <a:stretch/>
        </p:blipFill>
        <p:spPr>
          <a:xfrm>
            <a:off x="342898" y="339725"/>
            <a:ext cx="4248151" cy="3370984"/>
          </a:xfrm>
        </p:spPr>
      </p:pic>
    </p:spTree>
    <p:extLst>
      <p:ext uri="{BB962C8B-B14F-4D97-AF65-F5344CB8AC3E}">
        <p14:creationId xmlns:p14="http://schemas.microsoft.com/office/powerpoint/2010/main" val="1885516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082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9" b="-79"/>
          <a:stretch/>
        </p:blipFill>
        <p:spPr>
          <a:xfrm>
            <a:off x="341313" y="339725"/>
            <a:ext cx="8456883" cy="3710164"/>
          </a:xfrm>
        </p:spPr>
      </p:pic>
    </p:spTree>
    <p:extLst>
      <p:ext uri="{BB962C8B-B14F-4D97-AF65-F5344CB8AC3E}">
        <p14:creationId xmlns:p14="http://schemas.microsoft.com/office/powerpoint/2010/main" val="2935291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173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b="-333"/>
          <a:stretch/>
        </p:blipFill>
        <p:spPr>
          <a:xfrm>
            <a:off x="3746501" y="336549"/>
            <a:ext cx="4267200" cy="3296057"/>
          </a:xfrm>
        </p:spPr>
      </p:pic>
      <p:pic>
        <p:nvPicPr>
          <p:cNvPr id="4" name="Picture 3" descr="A17292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313" y="3733800"/>
            <a:ext cx="3719911" cy="2786063"/>
          </a:xfrm>
          <a:prstGeom prst="rect">
            <a:avLst/>
          </a:prstGeom>
        </p:spPr>
      </p:pic>
      <p:pic>
        <p:nvPicPr>
          <p:cNvPr id="5" name="Picture 4" descr="R-20110207-0031_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4175" y="4442996"/>
            <a:ext cx="3819525" cy="2076867"/>
          </a:xfrm>
          <a:prstGeom prst="rect">
            <a:avLst/>
          </a:prstGeom>
        </p:spPr>
      </p:pic>
      <p:pic>
        <p:nvPicPr>
          <p:cNvPr id="6" name="Picture 5" descr="R-20120515-0077_PP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899" y="339725"/>
            <a:ext cx="3286783" cy="3292881"/>
          </a:xfrm>
          <a:prstGeom prst="rect">
            <a:avLst/>
          </a:prstGeom>
        </p:spPr>
      </p:pic>
    </p:spTree>
    <p:extLst>
      <p:ext uri="{BB962C8B-B14F-4D97-AF65-F5344CB8AC3E}">
        <p14:creationId xmlns:p14="http://schemas.microsoft.com/office/powerpoint/2010/main" val="3569685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smtClean="0">
                <a:solidFill>
                  <a:srgbClr val="93278F"/>
                </a:solidFill>
              </a:rPr>
              <a:t>Transportatio</a:t>
            </a:r>
            <a:r>
              <a:rPr lang="en-US" smtClean="0"/>
              <a:t>n Image </a:t>
            </a:r>
            <a:r>
              <a:rPr lang="en-US" dirty="0" smtClean="0">
                <a:solidFill>
                  <a:srgbClr val="93278F"/>
                </a:solidFill>
              </a:rPr>
              <a:t>Set</a:t>
            </a:r>
            <a:endParaRPr lang="en-US" dirty="0">
              <a:solidFill>
                <a:srgbClr val="93278F"/>
              </a:solidFill>
            </a:endParaRPr>
          </a:p>
        </p:txBody>
      </p:sp>
      <p:sp>
        <p:nvSpPr>
          <p:cNvPr id="3" name="Text Placeholder 2"/>
          <p:cNvSpPr>
            <a:spLocks noGrp="1"/>
          </p:cNvSpPr>
          <p:nvPr>
            <p:ph type="body" sz="quarter" idx="11"/>
          </p:nvPr>
        </p:nvSpPr>
        <p:spPr/>
        <p:txBody>
          <a:bodyPr numCol="2"/>
          <a:lstStyle/>
          <a:p>
            <a:pPr lvl="0"/>
            <a:r>
              <a:rPr lang="en-US" dirty="0"/>
              <a:t>How does transportation </a:t>
            </a:r>
            <a:r>
              <a:rPr lang="en-US" dirty="0" smtClean="0"/>
              <a:t>   affect </a:t>
            </a:r>
            <a:r>
              <a:rPr lang="en-US" dirty="0"/>
              <a:t>our daily lives?</a:t>
            </a:r>
          </a:p>
          <a:p>
            <a:endParaRPr lang="en-US" dirty="0"/>
          </a:p>
          <a:p>
            <a:endParaRPr lang="en-US" dirty="0" smtClean="0"/>
          </a:p>
          <a:p>
            <a:endParaRPr lang="en-US" dirty="0"/>
          </a:p>
          <a:p>
            <a:endParaRPr lang="en-US" dirty="0" smtClean="0"/>
          </a:p>
          <a:p>
            <a:pPr lvl="0"/>
            <a:r>
              <a:rPr lang="en-US" dirty="0" smtClean="0"/>
              <a:t>What </a:t>
            </a:r>
            <a:r>
              <a:rPr lang="en-US" dirty="0"/>
              <a:t>can we learn about transportation and travel </a:t>
            </a:r>
            <a:r>
              <a:rPr lang="en-US" dirty="0" smtClean="0"/>
              <a:t/>
            </a:r>
            <a:br>
              <a:rPr lang="en-US" dirty="0" smtClean="0"/>
            </a:br>
            <a:r>
              <a:rPr lang="en-US" dirty="0" smtClean="0"/>
              <a:t>from </a:t>
            </a:r>
            <a:r>
              <a:rPr lang="en-US" dirty="0"/>
              <a:t>works of art?</a:t>
            </a:r>
          </a:p>
          <a:p>
            <a:endParaRPr lang="en-US" dirty="0"/>
          </a:p>
        </p:txBody>
      </p:sp>
    </p:spTree>
    <p:extLst>
      <p:ext uri="{BB962C8B-B14F-4D97-AF65-F5344CB8AC3E}">
        <p14:creationId xmlns:p14="http://schemas.microsoft.com/office/powerpoint/2010/main" val="1722155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662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0" r="-138"/>
          <a:stretch/>
        </p:blipFill>
        <p:spPr>
          <a:xfrm>
            <a:off x="342900" y="339726"/>
            <a:ext cx="7697862" cy="4697942"/>
          </a:xfrm>
        </p:spPr>
      </p:pic>
    </p:spTree>
    <p:extLst>
      <p:ext uri="{BB962C8B-B14F-4D97-AF65-F5344CB8AC3E}">
        <p14:creationId xmlns:p14="http://schemas.microsoft.com/office/powerpoint/2010/main" val="3196430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242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9" r="-512"/>
          <a:stretch/>
        </p:blipFill>
        <p:spPr>
          <a:xfrm>
            <a:off x="341313" y="342900"/>
            <a:ext cx="7727778" cy="5301544"/>
          </a:xfrm>
        </p:spPr>
      </p:pic>
    </p:spTree>
    <p:extLst>
      <p:ext uri="{BB962C8B-B14F-4D97-AF65-F5344CB8AC3E}">
        <p14:creationId xmlns:p14="http://schemas.microsoft.com/office/powerpoint/2010/main" val="72616246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427-001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41" b="-952"/>
          <a:stretch/>
        </p:blipFill>
        <p:spPr>
          <a:xfrm>
            <a:off x="342900" y="336550"/>
            <a:ext cx="4611686" cy="2469444"/>
          </a:xfrm>
        </p:spPr>
      </p:pic>
      <p:pic>
        <p:nvPicPr>
          <p:cNvPr id="4" name="Picture 3" descr="C17677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2983151"/>
            <a:ext cx="4611686" cy="3539887"/>
          </a:xfrm>
          <a:prstGeom prst="rect">
            <a:avLst/>
          </a:prstGeom>
        </p:spPr>
      </p:pic>
    </p:spTree>
    <p:extLst>
      <p:ext uri="{BB962C8B-B14F-4D97-AF65-F5344CB8AC3E}">
        <p14:creationId xmlns:p14="http://schemas.microsoft.com/office/powerpoint/2010/main" val="120105686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209-002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23" b="1"/>
          <a:stretch/>
        </p:blipFill>
        <p:spPr>
          <a:xfrm>
            <a:off x="342900" y="336550"/>
            <a:ext cx="7684449" cy="6053667"/>
          </a:xfrm>
        </p:spPr>
      </p:pic>
    </p:spTree>
    <p:extLst>
      <p:ext uri="{BB962C8B-B14F-4D97-AF65-F5344CB8AC3E}">
        <p14:creationId xmlns:p14="http://schemas.microsoft.com/office/powerpoint/2010/main" val="27742987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IAD-20140731-003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30" b="-92"/>
          <a:stretch/>
        </p:blipFill>
        <p:spPr>
          <a:xfrm>
            <a:off x="341313" y="342900"/>
            <a:ext cx="7666037" cy="5870222"/>
          </a:xfrm>
        </p:spPr>
      </p:pic>
    </p:spTree>
    <p:extLst>
      <p:ext uri="{BB962C8B-B14F-4D97-AF65-F5344CB8AC3E}">
        <p14:creationId xmlns:p14="http://schemas.microsoft.com/office/powerpoint/2010/main" val="3905701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00128-000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01" b="-60"/>
          <a:stretch/>
        </p:blipFill>
        <p:spPr>
          <a:xfrm>
            <a:off x="342900" y="308328"/>
            <a:ext cx="7666037" cy="5997223"/>
          </a:xfrm>
        </p:spPr>
      </p:pic>
    </p:spTree>
    <p:extLst>
      <p:ext uri="{BB962C8B-B14F-4D97-AF65-F5344CB8AC3E}">
        <p14:creationId xmlns:p14="http://schemas.microsoft.com/office/powerpoint/2010/main" val="3877108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0915-001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7" r="-354"/>
          <a:stretch/>
        </p:blipFill>
        <p:spPr>
          <a:xfrm>
            <a:off x="341313" y="336549"/>
            <a:ext cx="8462962" cy="3053191"/>
          </a:xfrm>
        </p:spPr>
      </p:pic>
    </p:spTree>
    <p:extLst>
      <p:ext uri="{BB962C8B-B14F-4D97-AF65-F5344CB8AC3E}">
        <p14:creationId xmlns:p14="http://schemas.microsoft.com/office/powerpoint/2010/main" val="2105895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530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86" r="-84"/>
          <a:stretch/>
        </p:blipFill>
        <p:spPr>
          <a:xfrm>
            <a:off x="341314" y="336550"/>
            <a:ext cx="7662862" cy="4743924"/>
          </a:xfrm>
        </p:spPr>
      </p:pic>
    </p:spTree>
    <p:extLst>
      <p:ext uri="{BB962C8B-B14F-4D97-AF65-F5344CB8AC3E}">
        <p14:creationId xmlns:p14="http://schemas.microsoft.com/office/powerpoint/2010/main" val="432928961"/>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1751</TotalTime>
  <Words>1643</Words>
  <Application>Microsoft Macintosh PowerPoint</Application>
  <PresentationFormat>On-screen Show (4:3)</PresentationFormat>
  <Paragraphs>202</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UA Theme</vt:lpstr>
      <vt:lpstr>PowerPoint Presentation</vt:lpstr>
      <vt:lpstr>Transportation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70</cp:revision>
  <cp:lastPrinted>2018-05-07T21:56:54Z</cp:lastPrinted>
  <dcterms:created xsi:type="dcterms:W3CDTF">2018-05-07T21:09:12Z</dcterms:created>
  <dcterms:modified xsi:type="dcterms:W3CDTF">2018-08-21T18:22:39Z</dcterms:modified>
</cp:coreProperties>
</file>