
<file path=[Content_Types].xml><?xml version="1.0" encoding="utf-8"?>
<Types xmlns="http://schemas.openxmlformats.org/package/2006/content-types">
  <Default Extension="emf" ContentType="image/x-emf"/>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8"/>
  </p:notesMasterIdLst>
  <p:handoutMasterIdLst>
    <p:handoutMasterId r:id="rId19"/>
  </p:handoutMasterIdLst>
  <p:sldIdLst>
    <p:sldId id="262" r:id="rId2"/>
    <p:sldId id="263" r:id="rId3"/>
    <p:sldId id="264" r:id="rId4"/>
    <p:sldId id="265" r:id="rId5"/>
    <p:sldId id="266" r:id="rId6"/>
    <p:sldId id="267" r:id="rId7"/>
    <p:sldId id="268" r:id="rId8"/>
    <p:sldId id="269" r:id="rId9"/>
    <p:sldId id="270" r:id="rId10"/>
    <p:sldId id="271" r:id="rId11"/>
    <p:sldId id="272" r:id="rId12"/>
    <p:sldId id="273" r:id="rId13"/>
    <p:sldId id="274" r:id="rId14"/>
    <p:sldId id="275" r:id="rId15"/>
    <p:sldId id="277" r:id="rId16"/>
    <p:sldId id="276" r:id="rId1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 userDrawn="1">
          <p15:clr>
            <a:srgbClr val="A4A3A4"/>
          </p15:clr>
        </p15:guide>
        <p15:guide id="2" orient="horz" pos="4104" userDrawn="1">
          <p15:clr>
            <a:srgbClr val="A4A3A4"/>
          </p15:clr>
        </p15:guide>
        <p15:guide id="3" orient="horz" pos="3624" userDrawn="1">
          <p15:clr>
            <a:srgbClr val="A4A3A4"/>
          </p15:clr>
        </p15:guide>
        <p15:guide id="4" orient="horz" pos="577">
          <p15:clr>
            <a:srgbClr val="A4A3A4"/>
          </p15:clr>
        </p15:guide>
        <p15:guide id="5" orient="horz" pos="1830">
          <p15:clr>
            <a:srgbClr val="A4A3A4"/>
          </p15:clr>
        </p15:guide>
        <p15:guide id="6" pos="5040" userDrawn="1">
          <p15:clr>
            <a:srgbClr val="A4A3A4"/>
          </p15:clr>
        </p15:guide>
        <p15:guide id="7" pos="3648">
          <p15:clr>
            <a:srgbClr val="A4A3A4"/>
          </p15:clr>
        </p15:guide>
        <p15:guide id="8" pos="216" userDrawn="1">
          <p15:clr>
            <a:srgbClr val="A4A3A4"/>
          </p15:clr>
        </p15:guide>
        <p15:guide id="9" pos="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frameSlides="1"/>
  <p:clrMru>
    <a:srgbClr val="321E41"/>
    <a:srgbClr val="D6A8CD"/>
    <a:srgbClr val="EE3866"/>
    <a:srgbClr val="2FB9CD"/>
    <a:srgbClr val="E9D062"/>
    <a:srgbClr val="03344B"/>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909" autoAdjust="0"/>
    <p:restoredTop sz="80408" autoAdjust="0"/>
  </p:normalViewPr>
  <p:slideViewPr>
    <p:cSldViewPr snapToGrid="0" snapToObjects="1" showGuides="1">
      <p:cViewPr varScale="1">
        <p:scale>
          <a:sx n="97" d="100"/>
          <a:sy n="97" d="100"/>
        </p:scale>
        <p:origin x="2824" y="192"/>
      </p:cViewPr>
      <p:guideLst>
        <p:guide orient="horz" pos="216"/>
        <p:guide orient="horz" pos="4104"/>
        <p:guide orient="horz" pos="3624"/>
        <p:guide orient="horz" pos="577"/>
        <p:guide orient="horz" pos="1830"/>
        <p:guide pos="5040"/>
        <p:guide pos="3648"/>
        <p:guide pos="216"/>
        <p:guide pos="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latin typeface="Verdana"/>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979A23D-AA37-5B4D-AD28-7098914582BA}" type="datetimeFigureOut">
              <a:rPr lang="en-US" smtClean="0">
                <a:latin typeface="Verdana"/>
              </a:rPr>
              <a:t>6/4/20</a:t>
            </a:fld>
            <a:endParaRPr lang="en-US" dirty="0">
              <a:latin typeface="Verdana"/>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latin typeface="Verdana"/>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55DD2C40-1EFE-1444-8C08-3360FFB8820F}" type="slidenum">
              <a:rPr lang="en-US" smtClean="0">
                <a:latin typeface="Verdana"/>
              </a:rPr>
              <a:t>‹#›</a:t>
            </a:fld>
            <a:endParaRPr lang="en-US" dirty="0">
              <a:latin typeface="Verdana"/>
            </a:endParaRPr>
          </a:p>
        </p:txBody>
      </p:sp>
    </p:spTree>
    <p:extLst>
      <p:ext uri="{BB962C8B-B14F-4D97-AF65-F5344CB8AC3E}">
        <p14:creationId xmlns:p14="http://schemas.microsoft.com/office/powerpoint/2010/main" val="23336572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854251F-8783-1240-9BC3-0B289925E415}" type="datetimeFigureOut">
              <a:rPr lang="en-US" smtClean="0"/>
              <a:t>6/4/20</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4D5A068-31E0-CC44-A382-C7AA1B53013F}" type="slidenum">
              <a:rPr lang="en-US" smtClean="0"/>
              <a:t>‹#›</a:t>
            </a:fld>
            <a:endParaRPr lang="en-US"/>
          </a:p>
        </p:txBody>
      </p:sp>
    </p:spTree>
    <p:extLst>
      <p:ext uri="{BB962C8B-B14F-4D97-AF65-F5344CB8AC3E}">
        <p14:creationId xmlns:p14="http://schemas.microsoft.com/office/powerpoint/2010/main" val="41225450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Joseph </a:t>
            </a:r>
            <a:r>
              <a:rPr lang="en-US" sz="1200" kern="1200" dirty="0" err="1">
                <a:solidFill>
                  <a:schemeClr val="tx1"/>
                </a:solidFill>
                <a:effectLst/>
                <a:latin typeface="+mn-lt"/>
                <a:ea typeface="+mn-ea"/>
                <a:cs typeface="+mn-cs"/>
              </a:rPr>
              <a:t>Lubrano</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Printed Textile</a:t>
            </a:r>
            <a:r>
              <a:rPr lang="en-US" sz="1200" kern="1200" dirty="0">
                <a:solidFill>
                  <a:schemeClr val="tx1"/>
                </a:solidFill>
                <a:effectLst/>
                <a:latin typeface="+mn-lt"/>
                <a:ea typeface="+mn-ea"/>
                <a:cs typeface="+mn-cs"/>
              </a:rPr>
              <a:t>, c. 1941, watercolor on paperboard, National Gallery of Art, Washington, Index of American Design, 1943.8.950</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Cotton played a key role in the United States’ Industrial Revolution. By the mid-19th century, the United States supplied 61 percent of the world’s raw cotton, all of it grown in southern states. </a:t>
            </a:r>
          </a:p>
          <a:p>
            <a:r>
              <a:rPr lang="en-US" sz="1200" kern="1200" dirty="0">
                <a:solidFill>
                  <a:schemeClr val="tx1"/>
                </a:solidFill>
                <a:effectLst/>
                <a:latin typeface="+mn-lt"/>
                <a:ea typeface="+mn-ea"/>
                <a:cs typeface="+mn-cs"/>
              </a:rPr>
              <a:t>Textile mills in New England used raw cotton from the South to spin, dye, and eventually weave and print cotton fabric.</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This textile sample—rendered in watercolor by an artist hired in the 1930s—was produced by the Robeson Company in Fall River, Massachusetts, between 1834 and 1848. The illustration is part of the Index of American Design, a collection of 18,257 watercolor renderings of American folk and decorative arts objects from the colonial period through 1900. Illustrators were hired by the federal government as part of a Depression-era work-relief program to document the “usable past” and preserve a national aesthetic.</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What piece of design or material culture from today would you preserve for future generations?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Learn more about this work: </a:t>
            </a:r>
            <a:r>
              <a:rPr lang="en-US" sz="1200" kern="1200" dirty="0" err="1">
                <a:solidFill>
                  <a:schemeClr val="tx1"/>
                </a:solidFill>
                <a:effectLst/>
                <a:latin typeface="+mn-lt"/>
                <a:ea typeface="+mn-ea"/>
                <a:cs typeface="+mn-cs"/>
              </a:rPr>
              <a:t>nga.gov</a:t>
            </a:r>
            <a:r>
              <a:rPr lang="en-US" sz="1200" kern="1200" dirty="0">
                <a:solidFill>
                  <a:schemeClr val="tx1"/>
                </a:solidFill>
                <a:effectLst/>
                <a:latin typeface="+mn-lt"/>
                <a:ea typeface="+mn-ea"/>
                <a:cs typeface="+mn-cs"/>
              </a:rPr>
              <a:t>/collection/art-object-page.13159.html</a:t>
            </a:r>
          </a:p>
          <a:p>
            <a:endParaRPr lang="en-US" dirty="0"/>
          </a:p>
        </p:txBody>
      </p:sp>
      <p:sp>
        <p:nvSpPr>
          <p:cNvPr id="4" name="Slide Number Placeholder 3"/>
          <p:cNvSpPr>
            <a:spLocks noGrp="1"/>
          </p:cNvSpPr>
          <p:nvPr>
            <p:ph type="sldNum" sz="quarter" idx="5"/>
          </p:nvPr>
        </p:nvSpPr>
        <p:spPr/>
        <p:txBody>
          <a:bodyPr/>
          <a:lstStyle/>
          <a:p>
            <a:fld id="{04D5A068-31E0-CC44-A382-C7AA1B53013F}" type="slidenum">
              <a:rPr lang="en-US" smtClean="0"/>
              <a:t>3</a:t>
            </a:fld>
            <a:endParaRPr lang="en-US"/>
          </a:p>
        </p:txBody>
      </p:sp>
    </p:spTree>
    <p:extLst>
      <p:ext uri="{BB962C8B-B14F-4D97-AF65-F5344CB8AC3E}">
        <p14:creationId xmlns:p14="http://schemas.microsoft.com/office/powerpoint/2010/main" val="8941435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Detroit Photographic Company, </a:t>
            </a:r>
            <a:r>
              <a:rPr lang="en-US" sz="1200" i="1" kern="1200" dirty="0">
                <a:solidFill>
                  <a:schemeClr val="tx1"/>
                </a:solidFill>
                <a:effectLst/>
                <a:latin typeface="+mn-lt"/>
                <a:ea typeface="+mn-ea"/>
                <a:cs typeface="+mn-cs"/>
              </a:rPr>
              <a:t>Mississippi Cotton Gin at </a:t>
            </a:r>
            <a:r>
              <a:rPr lang="en-US" sz="1200" i="1" kern="1200" dirty="0" err="1">
                <a:solidFill>
                  <a:schemeClr val="tx1"/>
                </a:solidFill>
                <a:effectLst/>
                <a:latin typeface="+mn-lt"/>
                <a:ea typeface="+mn-ea"/>
                <a:cs typeface="+mn-cs"/>
              </a:rPr>
              <a:t>Dahomey</a:t>
            </a:r>
            <a:r>
              <a:rPr lang="en-US" sz="1200" kern="1200" dirty="0">
                <a:solidFill>
                  <a:schemeClr val="tx1"/>
                </a:solidFill>
                <a:effectLst/>
                <a:latin typeface="+mn-lt"/>
                <a:ea typeface="+mn-ea"/>
                <a:cs typeface="+mn-cs"/>
              </a:rPr>
              <a:t>, published 1899, photo-chromolithograph, National Gallery of Art, Washington, Gift of Mary and Dan Solomon and Patrons’ Permanent Fund, 2006.133.130</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What do you picture when you think of cotton?</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This photograph shows the interior of what was once the world’s largest cotton plantation. At left, African American men pack cotton into a large bale using a press; in the rear, cotton gins—machines that separate sticky seeds from plant fibers—are visible. Eli Whitney’s invention of the cotton gin in 1793 accelerated cotton production in the United States, as well as the use of slave labor to harvest and process the crop. By 1899, when this photograph was made, slavery had been abolished for over 30 years, but cotton production was rebounding.</a:t>
            </a:r>
          </a:p>
          <a:p>
            <a:endParaRPr lang="en-US" sz="1200" kern="1200" dirty="0">
              <a:solidFill>
                <a:schemeClr val="tx1"/>
              </a:solidFill>
              <a:effectLst/>
              <a:latin typeface="+mn-lt"/>
              <a:ea typeface="+mn-ea"/>
              <a:cs typeface="+mn-cs"/>
            </a:endParaRPr>
          </a:p>
          <a:p>
            <a:r>
              <a:rPr lang="en-US" sz="1200" kern="1200" dirty="0" err="1">
                <a:solidFill>
                  <a:schemeClr val="tx1"/>
                </a:solidFill>
                <a:effectLst/>
                <a:latin typeface="+mn-lt"/>
                <a:ea typeface="+mn-ea"/>
                <a:cs typeface="+mn-cs"/>
              </a:rPr>
              <a:t>Dahomey</a:t>
            </a:r>
            <a:r>
              <a:rPr lang="en-US" sz="1200" kern="1200" dirty="0">
                <a:solidFill>
                  <a:schemeClr val="tx1"/>
                </a:solidFill>
                <a:effectLst/>
                <a:latin typeface="+mn-lt"/>
                <a:ea typeface="+mn-ea"/>
                <a:cs typeface="+mn-cs"/>
              </a:rPr>
              <a:t> Plantation was founded in 1833 by F. G. Ellis, who named the plantation after the Kingdom of </a:t>
            </a:r>
            <a:r>
              <a:rPr lang="en-US" sz="1200" kern="1200" dirty="0" err="1">
                <a:solidFill>
                  <a:schemeClr val="tx1"/>
                </a:solidFill>
                <a:effectLst/>
                <a:latin typeface="+mn-lt"/>
                <a:ea typeface="+mn-ea"/>
                <a:cs typeface="+mn-cs"/>
              </a:rPr>
              <a:t>Dahomey</a:t>
            </a:r>
            <a:r>
              <a:rPr lang="en-US" sz="1200" kern="1200" dirty="0">
                <a:solidFill>
                  <a:schemeClr val="tx1"/>
                </a:solidFill>
                <a:effectLst/>
                <a:latin typeface="+mn-lt"/>
                <a:ea typeface="+mn-ea"/>
                <a:cs typeface="+mn-cs"/>
              </a:rPr>
              <a:t>, the homeland of his enslaved workers in present-day Benin. Ellis was probably able to claim the land at this time because thousands of Native Americans had been forcibly removed under policies and orders enacted by President Andrew Jackson.</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Imagine yourself in this scene: What do you think it would have felt like to work in this room? How does knowing the history of </a:t>
            </a:r>
            <a:r>
              <a:rPr lang="en-US" sz="1200" kern="1200" dirty="0" err="1">
                <a:solidFill>
                  <a:schemeClr val="tx1"/>
                </a:solidFill>
                <a:effectLst/>
                <a:latin typeface="+mn-lt"/>
                <a:ea typeface="+mn-ea"/>
                <a:cs typeface="+mn-cs"/>
              </a:rPr>
              <a:t>Dahomey</a:t>
            </a:r>
            <a:r>
              <a:rPr lang="en-US" sz="1200" kern="1200" dirty="0">
                <a:solidFill>
                  <a:schemeClr val="tx1"/>
                </a:solidFill>
                <a:effectLst/>
                <a:latin typeface="+mn-lt"/>
                <a:ea typeface="+mn-ea"/>
                <a:cs typeface="+mn-cs"/>
              </a:rPr>
              <a:t> Plantation and its land change your thinking about the photograph?</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Learn more about this work: </a:t>
            </a:r>
            <a:r>
              <a:rPr lang="en-US" sz="1200" kern="1200" dirty="0" err="1">
                <a:solidFill>
                  <a:schemeClr val="tx1"/>
                </a:solidFill>
                <a:effectLst/>
                <a:latin typeface="+mn-lt"/>
                <a:ea typeface="+mn-ea"/>
                <a:cs typeface="+mn-cs"/>
              </a:rPr>
              <a:t>nga.gov</a:t>
            </a:r>
            <a:r>
              <a:rPr lang="en-US" sz="1200" kern="1200" dirty="0">
                <a:solidFill>
                  <a:schemeClr val="tx1"/>
                </a:solidFill>
                <a:effectLst/>
                <a:latin typeface="+mn-lt"/>
                <a:ea typeface="+mn-ea"/>
                <a:cs typeface="+mn-cs"/>
              </a:rPr>
              <a:t>/collection/art-object-page.136624.html</a:t>
            </a:r>
          </a:p>
          <a:p>
            <a:endParaRPr lang="en-US" dirty="0"/>
          </a:p>
        </p:txBody>
      </p:sp>
      <p:sp>
        <p:nvSpPr>
          <p:cNvPr id="4" name="Slide Number Placeholder 3"/>
          <p:cNvSpPr>
            <a:spLocks noGrp="1"/>
          </p:cNvSpPr>
          <p:nvPr>
            <p:ph type="sldNum" sz="quarter" idx="5"/>
          </p:nvPr>
        </p:nvSpPr>
        <p:spPr/>
        <p:txBody>
          <a:bodyPr/>
          <a:lstStyle/>
          <a:p>
            <a:fld id="{04D5A068-31E0-CC44-A382-C7AA1B53013F}" type="slidenum">
              <a:rPr lang="en-US" smtClean="0"/>
              <a:t>12</a:t>
            </a:fld>
            <a:endParaRPr lang="en-US"/>
          </a:p>
        </p:txBody>
      </p:sp>
    </p:spTree>
    <p:extLst>
      <p:ext uri="{BB962C8B-B14F-4D97-AF65-F5344CB8AC3E}">
        <p14:creationId xmlns:p14="http://schemas.microsoft.com/office/powerpoint/2010/main" val="11831826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Lewis Hine, </a:t>
            </a:r>
            <a:r>
              <a:rPr lang="en-US" sz="1200" i="1" kern="1200" dirty="0">
                <a:solidFill>
                  <a:schemeClr val="tx1"/>
                </a:solidFill>
                <a:effectLst/>
                <a:latin typeface="+mn-lt"/>
                <a:ea typeface="+mn-ea"/>
                <a:cs typeface="+mn-cs"/>
              </a:rPr>
              <a:t>Addie Card, 12 years old. Spinner in cotton mill, North </a:t>
            </a:r>
            <a:r>
              <a:rPr lang="en-US" sz="1200" i="1" kern="1200" dirty="0" err="1">
                <a:solidFill>
                  <a:schemeClr val="tx1"/>
                </a:solidFill>
                <a:effectLst/>
                <a:latin typeface="+mn-lt"/>
                <a:ea typeface="+mn-ea"/>
                <a:cs typeface="+mn-cs"/>
              </a:rPr>
              <a:t>Pownal</a:t>
            </a:r>
            <a:r>
              <a:rPr lang="en-US" sz="1200" i="1" kern="1200" dirty="0">
                <a:solidFill>
                  <a:schemeClr val="tx1"/>
                </a:solidFill>
                <a:effectLst/>
                <a:latin typeface="+mn-lt"/>
                <a:ea typeface="+mn-ea"/>
                <a:cs typeface="+mn-cs"/>
              </a:rPr>
              <a:t>, Vermont</a:t>
            </a:r>
            <a:r>
              <a:rPr lang="en-US" sz="1200" kern="1200" dirty="0">
                <a:solidFill>
                  <a:schemeClr val="tx1"/>
                </a:solidFill>
                <a:effectLst/>
                <a:latin typeface="+mn-lt"/>
                <a:ea typeface="+mn-ea"/>
                <a:cs typeface="+mn-cs"/>
              </a:rPr>
              <a:t>, 1910, gelatin silver print, National Gallery of Art, Washington, Pepita </a:t>
            </a:r>
            <a:r>
              <a:rPr lang="en-US" sz="1200" kern="1200" dirty="0" err="1">
                <a:solidFill>
                  <a:schemeClr val="tx1"/>
                </a:solidFill>
                <a:effectLst/>
                <a:latin typeface="+mn-lt"/>
                <a:ea typeface="+mn-ea"/>
                <a:cs typeface="+mn-cs"/>
              </a:rPr>
              <a:t>Milmore</a:t>
            </a:r>
            <a:r>
              <a:rPr lang="en-US" sz="1200" kern="1200" dirty="0">
                <a:solidFill>
                  <a:schemeClr val="tx1"/>
                </a:solidFill>
                <a:effectLst/>
                <a:latin typeface="+mn-lt"/>
                <a:ea typeface="+mn-ea"/>
                <a:cs typeface="+mn-cs"/>
              </a:rPr>
              <a:t> Memorial Fund, 2014.164.1</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Addie Card was one of thousands of child workers whom Lewis Hine documented for the National Child Labor Committee from 1908 to 1924. The organization hired him to investigate and photograph child labor practices across the United States.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Child labor increased in the 19th century as factories and industries grew, and it was especially common in textile mills. Families relied on their children for income and employers took advantage of their small bodies and fingers to fix machines and fit into small spaces.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Lewis Hine’s photographs drew attention to unfair and unsafe child labor practices. But it was not until 1938 that the Fair Labor Standards Act was passed, regulating child labor—though agricultural labor was and still is excluded. Imagine yourself in Addie Card’s place. What do you think a typical day in her life would have been like?</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Learn more about this work: </a:t>
            </a:r>
            <a:r>
              <a:rPr lang="en-US" sz="1200" kern="1200" dirty="0" err="1">
                <a:solidFill>
                  <a:schemeClr val="tx1"/>
                </a:solidFill>
                <a:effectLst/>
                <a:latin typeface="+mn-lt"/>
                <a:ea typeface="+mn-ea"/>
                <a:cs typeface="+mn-cs"/>
              </a:rPr>
              <a:t>nga.gov</a:t>
            </a:r>
            <a:r>
              <a:rPr lang="en-US" sz="1200" kern="1200" dirty="0">
                <a:solidFill>
                  <a:schemeClr val="tx1"/>
                </a:solidFill>
                <a:effectLst/>
                <a:latin typeface="+mn-lt"/>
                <a:ea typeface="+mn-ea"/>
                <a:cs typeface="+mn-cs"/>
              </a:rPr>
              <a:t>/collection/art-object-page.165230.html</a:t>
            </a:r>
          </a:p>
          <a:p>
            <a:endParaRPr lang="en-US" dirty="0"/>
          </a:p>
        </p:txBody>
      </p:sp>
      <p:sp>
        <p:nvSpPr>
          <p:cNvPr id="4" name="Slide Number Placeholder 3"/>
          <p:cNvSpPr>
            <a:spLocks noGrp="1"/>
          </p:cNvSpPr>
          <p:nvPr>
            <p:ph type="sldNum" sz="quarter" idx="5"/>
          </p:nvPr>
        </p:nvSpPr>
        <p:spPr/>
        <p:txBody>
          <a:bodyPr/>
          <a:lstStyle/>
          <a:p>
            <a:fld id="{04D5A068-31E0-CC44-A382-C7AA1B53013F}" type="slidenum">
              <a:rPr lang="en-US" smtClean="0"/>
              <a:t>13</a:t>
            </a:fld>
            <a:endParaRPr lang="en-US"/>
          </a:p>
        </p:txBody>
      </p:sp>
    </p:spTree>
    <p:extLst>
      <p:ext uri="{BB962C8B-B14F-4D97-AF65-F5344CB8AC3E}">
        <p14:creationId xmlns:p14="http://schemas.microsoft.com/office/powerpoint/2010/main" val="178900454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Lamar Baker, </a:t>
            </a:r>
            <a:r>
              <a:rPr lang="en-US" sz="1200" i="1" kern="1200" dirty="0">
                <a:solidFill>
                  <a:schemeClr val="tx1"/>
                </a:solidFill>
                <a:effectLst/>
                <a:latin typeface="+mn-lt"/>
                <a:ea typeface="+mn-ea"/>
                <a:cs typeface="+mn-cs"/>
              </a:rPr>
              <a:t>Walk Into My Parlor</a:t>
            </a:r>
            <a:r>
              <a:rPr lang="en-US" sz="1200" kern="1200" dirty="0">
                <a:solidFill>
                  <a:schemeClr val="tx1"/>
                </a:solidFill>
                <a:effectLst/>
                <a:latin typeface="+mn-lt"/>
                <a:ea typeface="+mn-ea"/>
                <a:cs typeface="+mn-cs"/>
              </a:rPr>
              <a:t>, 1940, lithograph, National Gallery of Art, Washington, Reba and Dave Williams Collection, Gift of Reba and Dave Williams, 2008.115.731</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This print shows a montage of images related to the cotton industry in the South. In the foreground, a mother and child walk away from a spinning wheel toward a cotton mill, which has caught other workers in its web. A tall cotton plant on the left is juxtaposed with factory machinery.</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By the 1930s, many southerners were trapped in the cotton industry’s cycle, growing the crop for cash and working the mills even as the market plummeted. The region’s longtime reliance on cotton and its lack of industry diversification and job opportunities led to widespread poverty.</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Lamar Baker, an artist born and raised in Atlanta, said his objective was to make “social and moral comments by way of the lithographer’s art.” What social or moral commentary do you see in this work?</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Learn more about this work: </a:t>
            </a:r>
            <a:r>
              <a:rPr lang="en-US" sz="1200" kern="1200" dirty="0" err="1">
                <a:solidFill>
                  <a:schemeClr val="tx1"/>
                </a:solidFill>
                <a:effectLst/>
                <a:latin typeface="+mn-lt"/>
                <a:ea typeface="+mn-ea"/>
                <a:cs typeface="+mn-cs"/>
              </a:rPr>
              <a:t>nga.gov</a:t>
            </a:r>
            <a:r>
              <a:rPr lang="en-US" sz="1200" kern="1200" dirty="0">
                <a:solidFill>
                  <a:schemeClr val="tx1"/>
                </a:solidFill>
                <a:effectLst/>
                <a:latin typeface="+mn-lt"/>
                <a:ea typeface="+mn-ea"/>
                <a:cs typeface="+mn-cs"/>
              </a:rPr>
              <a:t>/collection/art-object-page.148117.html</a:t>
            </a:r>
          </a:p>
          <a:p>
            <a:endParaRPr lang="en-US" dirty="0"/>
          </a:p>
        </p:txBody>
      </p:sp>
      <p:sp>
        <p:nvSpPr>
          <p:cNvPr id="4" name="Slide Number Placeholder 3"/>
          <p:cNvSpPr>
            <a:spLocks noGrp="1"/>
          </p:cNvSpPr>
          <p:nvPr>
            <p:ph type="sldNum" sz="quarter" idx="5"/>
          </p:nvPr>
        </p:nvSpPr>
        <p:spPr/>
        <p:txBody>
          <a:bodyPr/>
          <a:lstStyle/>
          <a:p>
            <a:fld id="{04D5A068-31E0-CC44-A382-C7AA1B53013F}" type="slidenum">
              <a:rPr lang="en-US" smtClean="0"/>
              <a:t>14</a:t>
            </a:fld>
            <a:endParaRPr lang="en-US"/>
          </a:p>
        </p:txBody>
      </p:sp>
    </p:spTree>
    <p:extLst>
      <p:ext uri="{BB962C8B-B14F-4D97-AF65-F5344CB8AC3E}">
        <p14:creationId xmlns:p14="http://schemas.microsoft.com/office/powerpoint/2010/main" val="24230650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Hugo Gellert, </a:t>
            </a:r>
            <a:r>
              <a:rPr lang="en-US" sz="1200" i="1" kern="1200" dirty="0">
                <a:solidFill>
                  <a:schemeClr val="tx1"/>
                </a:solidFill>
                <a:effectLst/>
                <a:latin typeface="+mn-lt"/>
                <a:ea typeface="+mn-ea"/>
                <a:cs typeface="+mn-cs"/>
              </a:rPr>
              <a:t>Primary Accumulation 3</a:t>
            </a:r>
            <a:r>
              <a:rPr lang="en-US" sz="1200" kern="1200" dirty="0">
                <a:solidFill>
                  <a:schemeClr val="tx1"/>
                </a:solidFill>
                <a:effectLst/>
                <a:latin typeface="+mn-lt"/>
                <a:ea typeface="+mn-ea"/>
                <a:cs typeface="+mn-cs"/>
              </a:rPr>
              <a:t>, 1933, lithograph, National Gallery of Art, Washington, Reba and Dave Williams Collection, Gift of Reba and Dave Williams, 2008.115.2026</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Hugo Gellert made </a:t>
            </a:r>
            <a:r>
              <a:rPr lang="en-US" sz="1200" i="1" kern="1200" dirty="0">
                <a:solidFill>
                  <a:schemeClr val="tx1"/>
                </a:solidFill>
                <a:effectLst/>
                <a:latin typeface="+mn-lt"/>
                <a:ea typeface="+mn-ea"/>
                <a:cs typeface="+mn-cs"/>
              </a:rPr>
              <a:t>Primary Accumulation 3</a:t>
            </a:r>
            <a:r>
              <a:rPr lang="en-US" sz="1200" kern="1200" dirty="0">
                <a:solidFill>
                  <a:schemeClr val="tx1"/>
                </a:solidFill>
                <a:effectLst/>
                <a:latin typeface="+mn-lt"/>
                <a:ea typeface="+mn-ea"/>
                <a:cs typeface="+mn-cs"/>
              </a:rPr>
              <a:t> for an illustrated volume of Karl Marx’s </a:t>
            </a:r>
            <a:r>
              <a:rPr lang="en-US" sz="1200" i="1" kern="1200" dirty="0">
                <a:solidFill>
                  <a:schemeClr val="tx1"/>
                </a:solidFill>
                <a:effectLst/>
                <a:latin typeface="+mn-lt"/>
                <a:ea typeface="+mn-ea"/>
                <a:cs typeface="+mn-cs"/>
              </a:rPr>
              <a:t>Das Kapital</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Das Kapital</a:t>
            </a:r>
            <a:r>
              <a:rPr lang="en-US" sz="1200" kern="1200" dirty="0">
                <a:solidFill>
                  <a:schemeClr val="tx1"/>
                </a:solidFill>
                <a:effectLst/>
                <a:latin typeface="+mn-lt"/>
                <a:ea typeface="+mn-ea"/>
                <a:cs typeface="+mn-cs"/>
              </a:rPr>
              <a:t> was written in the mid-19th century as the Industrial Revolution fundamentally altered work and life. Marx studied the English factory system and theorized that capitalism, with its incessant drive for profits and power, exploited workers and would eventually collapse.</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Gellert selected what he called “essential parts” of </a:t>
            </a:r>
            <a:r>
              <a:rPr lang="en-US" sz="1200" i="1" kern="1200" dirty="0">
                <a:solidFill>
                  <a:schemeClr val="tx1"/>
                </a:solidFill>
                <a:effectLst/>
                <a:latin typeface="+mn-lt"/>
                <a:ea typeface="+mn-ea"/>
                <a:cs typeface="+mn-cs"/>
              </a:rPr>
              <a:t>Das Kapital</a:t>
            </a:r>
            <a:r>
              <a:rPr lang="en-US" sz="1200" kern="1200" dirty="0">
                <a:solidFill>
                  <a:schemeClr val="tx1"/>
                </a:solidFill>
                <a:effectLst/>
                <a:latin typeface="+mn-lt"/>
                <a:ea typeface="+mn-ea"/>
                <a:cs typeface="+mn-cs"/>
              </a:rPr>
              <a:t> and created corresponding prints. With this work, Gellert illustrated an aspect of primary (or primitive) accumulation, a concept which Marx described as a </a:t>
            </a:r>
            <a:r>
              <a:rPr lang="en-US" sz="1200" kern="1200" dirty="0" err="1">
                <a:solidFill>
                  <a:schemeClr val="tx1"/>
                </a:solidFill>
                <a:effectLst/>
                <a:latin typeface="+mn-lt"/>
                <a:ea typeface="+mn-ea"/>
                <a:cs typeface="+mn-cs"/>
              </a:rPr>
              <a:t>precapitalist</a:t>
            </a:r>
            <a:r>
              <a:rPr lang="en-US" sz="1200" kern="1200" dirty="0">
                <a:solidFill>
                  <a:schemeClr val="tx1"/>
                </a:solidFill>
                <a:effectLst/>
                <a:latin typeface="+mn-lt"/>
                <a:ea typeface="+mn-ea"/>
                <a:cs typeface="+mn-cs"/>
              </a:rPr>
              <a:t> phase wherein owners claim capital, often seizing it from others, in order to begin the capitalist cycle. Gellert shows the owners of production as more powerful and distinct from the working class. How does Gellert demonstrate the factory owner’s power?</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Learn more about this work: </a:t>
            </a:r>
            <a:r>
              <a:rPr lang="en-US" sz="1200" kern="1200" dirty="0" err="1">
                <a:solidFill>
                  <a:schemeClr val="tx1"/>
                </a:solidFill>
                <a:effectLst/>
                <a:latin typeface="+mn-lt"/>
                <a:ea typeface="+mn-ea"/>
                <a:cs typeface="+mn-cs"/>
              </a:rPr>
              <a:t>nga.gov</a:t>
            </a:r>
            <a:r>
              <a:rPr lang="en-US" sz="1200" kern="1200" dirty="0">
                <a:solidFill>
                  <a:schemeClr val="tx1"/>
                </a:solidFill>
                <a:effectLst/>
                <a:latin typeface="+mn-lt"/>
                <a:ea typeface="+mn-ea"/>
                <a:cs typeface="+mn-cs"/>
              </a:rPr>
              <a:t>/collection/art-object-page.148842.html</a:t>
            </a:r>
          </a:p>
          <a:p>
            <a:endParaRPr lang="en-US" dirty="0"/>
          </a:p>
        </p:txBody>
      </p:sp>
      <p:sp>
        <p:nvSpPr>
          <p:cNvPr id="4" name="Slide Number Placeholder 3"/>
          <p:cNvSpPr>
            <a:spLocks noGrp="1"/>
          </p:cNvSpPr>
          <p:nvPr>
            <p:ph type="sldNum" sz="quarter" idx="5"/>
          </p:nvPr>
        </p:nvSpPr>
        <p:spPr/>
        <p:txBody>
          <a:bodyPr/>
          <a:lstStyle/>
          <a:p>
            <a:fld id="{04D5A068-31E0-CC44-A382-C7AA1B53013F}" type="slidenum">
              <a:rPr lang="en-US" smtClean="0"/>
              <a:t>15</a:t>
            </a:fld>
            <a:endParaRPr lang="en-US"/>
          </a:p>
        </p:txBody>
      </p:sp>
    </p:spTree>
    <p:extLst>
      <p:ext uri="{BB962C8B-B14F-4D97-AF65-F5344CB8AC3E}">
        <p14:creationId xmlns:p14="http://schemas.microsoft.com/office/powerpoint/2010/main" val="23569970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Soledad </a:t>
            </a:r>
            <a:r>
              <a:rPr lang="en-US" sz="1200" kern="1200" dirty="0" err="1">
                <a:solidFill>
                  <a:schemeClr val="tx1"/>
                </a:solidFill>
                <a:effectLst/>
                <a:latin typeface="+mn-lt"/>
                <a:ea typeface="+mn-ea"/>
                <a:cs typeface="+mn-cs"/>
              </a:rPr>
              <a:t>Salamé</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Gulf Distortion XII</a:t>
            </a:r>
            <a:r>
              <a:rPr lang="en-US" sz="1200" kern="1200" dirty="0">
                <a:solidFill>
                  <a:schemeClr val="tx1"/>
                </a:solidFill>
                <a:effectLst/>
                <a:latin typeface="+mn-lt"/>
                <a:ea typeface="+mn-ea"/>
                <a:cs typeface="+mn-cs"/>
              </a:rPr>
              <a:t>, 2011, color </a:t>
            </a:r>
            <a:r>
              <a:rPr lang="en-US" sz="1200" kern="1200" dirty="0" err="1">
                <a:solidFill>
                  <a:schemeClr val="tx1"/>
                </a:solidFill>
                <a:effectLst/>
                <a:latin typeface="+mn-lt"/>
                <a:ea typeface="+mn-ea"/>
                <a:cs typeface="+mn-cs"/>
              </a:rPr>
              <a:t>screenprint</a:t>
            </a:r>
            <a:r>
              <a:rPr lang="en-US" sz="1200" kern="1200" dirty="0">
                <a:solidFill>
                  <a:schemeClr val="tx1"/>
                </a:solidFill>
                <a:effectLst/>
                <a:latin typeface="+mn-lt"/>
                <a:ea typeface="+mn-ea"/>
                <a:cs typeface="+mn-cs"/>
              </a:rPr>
              <a:t> with interference pigments on plastic film, National Gallery of Art, Washington, Gift of Bob </a:t>
            </a:r>
            <a:r>
              <a:rPr lang="en-US" sz="1200" kern="1200" dirty="0" err="1">
                <a:solidFill>
                  <a:schemeClr val="tx1"/>
                </a:solidFill>
                <a:effectLst/>
                <a:latin typeface="+mn-lt"/>
                <a:ea typeface="+mn-ea"/>
                <a:cs typeface="+mn-cs"/>
              </a:rPr>
              <a:t>Stana</a:t>
            </a:r>
            <a:r>
              <a:rPr lang="en-US" sz="1200" kern="1200" dirty="0">
                <a:solidFill>
                  <a:schemeClr val="tx1"/>
                </a:solidFill>
                <a:effectLst/>
                <a:latin typeface="+mn-lt"/>
                <a:ea typeface="+mn-ea"/>
                <a:cs typeface="+mn-cs"/>
              </a:rPr>
              <a:t> and Tom Judy, 2016.148.46</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Soledad </a:t>
            </a:r>
            <a:r>
              <a:rPr lang="en-US" sz="1200" kern="1200" dirty="0" err="1">
                <a:solidFill>
                  <a:schemeClr val="tx1"/>
                </a:solidFill>
                <a:effectLst/>
                <a:latin typeface="+mn-lt"/>
                <a:ea typeface="+mn-ea"/>
                <a:cs typeface="+mn-cs"/>
              </a:rPr>
              <a:t>Salamé</a:t>
            </a:r>
            <a:r>
              <a:rPr lang="en-US" sz="1200" kern="1200" dirty="0">
                <a:solidFill>
                  <a:schemeClr val="tx1"/>
                </a:solidFill>
                <a:effectLst/>
                <a:latin typeface="+mn-lt"/>
                <a:ea typeface="+mn-ea"/>
                <a:cs typeface="+mn-cs"/>
              </a:rPr>
              <a:t> traveled to Louisiana to document the aftereffects of the 2010 Deepwater Horizon oil spill. The well, operated by BP, spilled 4.9 million barrels of oil into the Gulf of Mexico over the course of at least five months, making it the largest marine oil spill in history. This industrial disaster continues to negatively impact sea life and people living along the coast.</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To create her </a:t>
            </a:r>
            <a:r>
              <a:rPr lang="en-US" sz="1200" i="1" kern="1200" dirty="0">
                <a:solidFill>
                  <a:schemeClr val="tx1"/>
                </a:solidFill>
                <a:effectLst/>
                <a:latin typeface="+mn-lt"/>
                <a:ea typeface="+mn-ea"/>
                <a:cs typeface="+mn-cs"/>
              </a:rPr>
              <a:t>Gulf Distortion</a:t>
            </a:r>
            <a:r>
              <a:rPr lang="en-US" sz="1200" kern="1200" dirty="0">
                <a:solidFill>
                  <a:schemeClr val="tx1"/>
                </a:solidFill>
                <a:effectLst/>
                <a:latin typeface="+mn-lt"/>
                <a:ea typeface="+mn-ea"/>
                <a:cs typeface="+mn-cs"/>
              </a:rPr>
              <a:t> series, </a:t>
            </a:r>
            <a:r>
              <a:rPr lang="en-US" sz="1200" kern="1200" dirty="0" err="1">
                <a:solidFill>
                  <a:schemeClr val="tx1"/>
                </a:solidFill>
                <a:effectLst/>
                <a:latin typeface="+mn-lt"/>
                <a:ea typeface="+mn-ea"/>
                <a:cs typeface="+mn-cs"/>
              </a:rPr>
              <a:t>Salamé</a:t>
            </a:r>
            <a:r>
              <a:rPr lang="en-US" sz="1200" kern="1200" dirty="0">
                <a:solidFill>
                  <a:schemeClr val="tx1"/>
                </a:solidFill>
                <a:effectLst/>
                <a:latin typeface="+mn-lt"/>
                <a:ea typeface="+mn-ea"/>
                <a:cs typeface="+mn-cs"/>
              </a:rPr>
              <a:t> faxed the photographs to herself, deliberately distorting the images. She printed them on plastic film using an ink that produces a shimmery appearance. Why do you think she may have distorted the original photographs in this way?</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Deepwater Horizon disaster raised questions about the petroleum industry, its environmental impacts, and how it is regulated. Compare this photograph to </a:t>
            </a:r>
            <a:r>
              <a:rPr lang="en-US" sz="1200" i="1" kern="1200" dirty="0">
                <a:solidFill>
                  <a:schemeClr val="tx1"/>
                </a:solidFill>
                <a:effectLst/>
                <a:latin typeface="+mn-lt"/>
                <a:ea typeface="+mn-ea"/>
                <a:cs typeface="+mn-cs"/>
              </a:rPr>
              <a:t>Von Storch Shaft, Del. &amp; Hudson Canal Co.</a:t>
            </a:r>
            <a:r>
              <a:rPr lang="en-US" sz="1200" kern="1200" dirty="0">
                <a:solidFill>
                  <a:schemeClr val="tx1"/>
                </a:solidFill>
                <a:effectLst/>
                <a:latin typeface="+mn-lt"/>
                <a:ea typeface="+mn-ea"/>
                <a:cs typeface="+mn-cs"/>
              </a:rPr>
              <a:t> by Thomas H. Johnson. What similarities and differences do you see between these two works of art?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Learn more about this work: </a:t>
            </a:r>
            <a:r>
              <a:rPr lang="en-US" sz="1200" kern="1200" dirty="0" err="1">
                <a:solidFill>
                  <a:schemeClr val="tx1"/>
                </a:solidFill>
                <a:effectLst/>
                <a:latin typeface="+mn-lt"/>
                <a:ea typeface="+mn-ea"/>
                <a:cs typeface="+mn-cs"/>
              </a:rPr>
              <a:t>nga.gov</a:t>
            </a:r>
            <a:r>
              <a:rPr lang="en-US" sz="1200" kern="1200" dirty="0">
                <a:solidFill>
                  <a:schemeClr val="tx1"/>
                </a:solidFill>
                <a:effectLst/>
                <a:latin typeface="+mn-lt"/>
                <a:ea typeface="+mn-ea"/>
                <a:cs typeface="+mn-cs"/>
              </a:rPr>
              <a:t>/collection/art-object-page.201331.html</a:t>
            </a:r>
          </a:p>
          <a:p>
            <a:endParaRPr lang="en-US" dirty="0"/>
          </a:p>
        </p:txBody>
      </p:sp>
      <p:sp>
        <p:nvSpPr>
          <p:cNvPr id="4" name="Slide Number Placeholder 3"/>
          <p:cNvSpPr>
            <a:spLocks noGrp="1"/>
          </p:cNvSpPr>
          <p:nvPr>
            <p:ph type="sldNum" sz="quarter" idx="5"/>
          </p:nvPr>
        </p:nvSpPr>
        <p:spPr/>
        <p:txBody>
          <a:bodyPr/>
          <a:lstStyle/>
          <a:p>
            <a:fld id="{04D5A068-31E0-CC44-A382-C7AA1B53013F}" type="slidenum">
              <a:rPr lang="en-US" smtClean="0"/>
              <a:t>16</a:t>
            </a:fld>
            <a:endParaRPr lang="en-US"/>
          </a:p>
        </p:txBody>
      </p:sp>
    </p:spTree>
    <p:extLst>
      <p:ext uri="{BB962C8B-B14F-4D97-AF65-F5344CB8AC3E}">
        <p14:creationId xmlns:p14="http://schemas.microsoft.com/office/powerpoint/2010/main" val="39092968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American 19th Century, </a:t>
            </a:r>
            <a:r>
              <a:rPr lang="en-US" sz="1200" i="1" kern="1200" dirty="0">
                <a:solidFill>
                  <a:schemeClr val="tx1"/>
                </a:solidFill>
                <a:effectLst/>
                <a:latin typeface="+mn-lt"/>
                <a:ea typeface="+mn-ea"/>
                <a:cs typeface="+mn-cs"/>
              </a:rPr>
              <a:t>Textile Merchant</a:t>
            </a:r>
            <a:r>
              <a:rPr lang="en-US" sz="1200" kern="1200" dirty="0">
                <a:solidFill>
                  <a:schemeClr val="tx1"/>
                </a:solidFill>
                <a:effectLst/>
                <a:latin typeface="+mn-lt"/>
                <a:ea typeface="+mn-ea"/>
                <a:cs typeface="+mn-cs"/>
              </a:rPr>
              <a:t>, c. 1840, oil on canvas, National Gallery of Art, Washington, Gift of Edgar William and Bernice Chrysler </a:t>
            </a:r>
            <a:r>
              <a:rPr lang="en-US" sz="1200" kern="1200" dirty="0" err="1">
                <a:solidFill>
                  <a:schemeClr val="tx1"/>
                </a:solidFill>
                <a:effectLst/>
                <a:latin typeface="+mn-lt"/>
                <a:ea typeface="+mn-ea"/>
                <a:cs typeface="+mn-cs"/>
              </a:rPr>
              <a:t>Garbisch</a:t>
            </a:r>
            <a:r>
              <a:rPr lang="en-US" sz="1200" kern="1200" dirty="0">
                <a:solidFill>
                  <a:schemeClr val="tx1"/>
                </a:solidFill>
                <a:effectLst/>
                <a:latin typeface="+mn-lt"/>
                <a:ea typeface="+mn-ea"/>
                <a:cs typeface="+mn-cs"/>
              </a:rPr>
              <a:t>, 1953.5.81</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By the 1840s, when this portrait was made, textile mills had spread throughout New England. This merchant’s portrait is evidence of that growing industry. The sitter was affluent enough to commission his portrait and is shown in front of what made him wealthy. Rather than selling bulk textiles, however, this man probably supplied dry goods or manufactured dresses. Behind him are blue boxes that would have likely contained hats; bolts of calico, a printed cotton fabric, sit on shelves. Multiple groups benefited from calico printing at this time, including factory owners, textile merchants, and those who created goods using the fabric.</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What markers of wealth and status do you see in your community today?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Learn more about this work: </a:t>
            </a:r>
            <a:r>
              <a:rPr lang="en-US" sz="1200" kern="1200" dirty="0" err="1">
                <a:solidFill>
                  <a:schemeClr val="tx1"/>
                </a:solidFill>
                <a:effectLst/>
                <a:latin typeface="+mn-lt"/>
                <a:ea typeface="+mn-ea"/>
                <a:cs typeface="+mn-cs"/>
              </a:rPr>
              <a:t>nga.gov</a:t>
            </a:r>
            <a:r>
              <a:rPr lang="en-US" sz="1200" kern="1200" dirty="0">
                <a:solidFill>
                  <a:schemeClr val="tx1"/>
                </a:solidFill>
                <a:effectLst/>
                <a:latin typeface="+mn-lt"/>
                <a:ea typeface="+mn-ea"/>
                <a:cs typeface="+mn-cs"/>
              </a:rPr>
              <a:t>/collection/art-object-page.42484.html</a:t>
            </a:r>
          </a:p>
          <a:p>
            <a:endParaRPr lang="en-US" dirty="0"/>
          </a:p>
        </p:txBody>
      </p:sp>
      <p:sp>
        <p:nvSpPr>
          <p:cNvPr id="4" name="Slide Number Placeholder 3"/>
          <p:cNvSpPr>
            <a:spLocks noGrp="1"/>
          </p:cNvSpPr>
          <p:nvPr>
            <p:ph type="sldNum" sz="quarter" idx="5"/>
          </p:nvPr>
        </p:nvSpPr>
        <p:spPr/>
        <p:txBody>
          <a:bodyPr/>
          <a:lstStyle/>
          <a:p>
            <a:fld id="{04D5A068-31E0-CC44-A382-C7AA1B53013F}" type="slidenum">
              <a:rPr lang="en-US" smtClean="0"/>
              <a:t>4</a:t>
            </a:fld>
            <a:endParaRPr lang="en-US"/>
          </a:p>
        </p:txBody>
      </p:sp>
    </p:spTree>
    <p:extLst>
      <p:ext uri="{BB962C8B-B14F-4D97-AF65-F5344CB8AC3E}">
        <p14:creationId xmlns:p14="http://schemas.microsoft.com/office/powerpoint/2010/main" val="39266545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David </a:t>
            </a:r>
            <a:r>
              <a:rPr lang="en-US" sz="1200" kern="1200" dirty="0" err="1">
                <a:solidFill>
                  <a:schemeClr val="tx1"/>
                </a:solidFill>
                <a:effectLst/>
                <a:latin typeface="+mn-lt"/>
                <a:ea typeface="+mn-ea"/>
                <a:cs typeface="+mn-cs"/>
              </a:rPr>
              <a:t>Claypoole</a:t>
            </a:r>
            <a:r>
              <a:rPr lang="en-US" sz="1200" kern="1200" dirty="0">
                <a:solidFill>
                  <a:schemeClr val="tx1"/>
                </a:solidFill>
                <a:effectLst/>
                <a:latin typeface="+mn-lt"/>
                <a:ea typeface="+mn-ea"/>
                <a:cs typeface="+mn-cs"/>
              </a:rPr>
              <a:t> Johnston, </a:t>
            </a:r>
            <a:r>
              <a:rPr lang="en-US" sz="1200" i="1" kern="1200" dirty="0">
                <a:solidFill>
                  <a:schemeClr val="tx1"/>
                </a:solidFill>
                <a:effectLst/>
                <a:latin typeface="+mn-lt"/>
                <a:ea typeface="+mn-ea"/>
                <a:cs typeface="+mn-cs"/>
              </a:rPr>
              <a:t>The House that Jeff Built</a:t>
            </a:r>
            <a:r>
              <a:rPr lang="en-US" sz="1200" kern="1200" dirty="0">
                <a:solidFill>
                  <a:schemeClr val="tx1"/>
                </a:solidFill>
                <a:effectLst/>
                <a:latin typeface="+mn-lt"/>
                <a:ea typeface="+mn-ea"/>
                <a:cs typeface="+mn-cs"/>
              </a:rPr>
              <a:t>, 1863, etching in black on wove paper, National Gallery of Art, Washington, Corcoran Collection, 2015.19.2810</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Crops of all kinds flourished in the Southern United States due to its warm climate, moderate rainfall, and rich soil. However, cotton was a commodity in high demand in the 19th century, and its growth and processing were made easier by the invention of the cotton gin in 1793 and the discovery of a new cotton species. These factors encouraged Southern planters to focus their growing efforts on the crop, and slaveholders increased their output by relying more heavily on enslaved human capital.</a:t>
            </a:r>
          </a:p>
          <a:p>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The House that Jeff Built</a:t>
            </a:r>
            <a:r>
              <a:rPr lang="en-US" sz="1200" kern="1200" dirty="0">
                <a:solidFill>
                  <a:schemeClr val="tx1"/>
                </a:solidFill>
                <a:effectLst/>
                <a:latin typeface="+mn-lt"/>
                <a:ea typeface="+mn-ea"/>
                <a:cs typeface="+mn-cs"/>
              </a:rPr>
              <a:t> is an abolitionist political cartoon made in 1863 during the Civil War. David </a:t>
            </a:r>
            <a:r>
              <a:rPr lang="en-US" sz="1200" kern="1200" dirty="0" err="1">
                <a:solidFill>
                  <a:schemeClr val="tx1"/>
                </a:solidFill>
                <a:effectLst/>
                <a:latin typeface="+mn-lt"/>
                <a:ea typeface="+mn-ea"/>
                <a:cs typeface="+mn-cs"/>
              </a:rPr>
              <a:t>Claypoole</a:t>
            </a:r>
            <a:r>
              <a:rPr lang="en-US" sz="1200" kern="1200" dirty="0">
                <a:solidFill>
                  <a:schemeClr val="tx1"/>
                </a:solidFill>
                <a:effectLst/>
                <a:latin typeface="+mn-lt"/>
                <a:ea typeface="+mn-ea"/>
                <a:cs typeface="+mn-cs"/>
              </a:rPr>
              <a:t> Johnston borrowed the structure of the British nursery rhyme “This Is the House That Jack Built” to illustrate how slavery and the cotton economy, led by Confederate President Jefferson Davis, were interdependent and dehumanizing.</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According to this cartoon, what is the downfall of the Confederacy?</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Learn more about this work: </a:t>
            </a:r>
            <a:r>
              <a:rPr lang="en-US" sz="1200" kern="1200" dirty="0" err="1">
                <a:solidFill>
                  <a:schemeClr val="tx1"/>
                </a:solidFill>
                <a:effectLst/>
                <a:latin typeface="+mn-lt"/>
                <a:ea typeface="+mn-ea"/>
                <a:cs typeface="+mn-cs"/>
              </a:rPr>
              <a:t>nga.gov</a:t>
            </a:r>
            <a:r>
              <a:rPr lang="en-US" sz="1200" kern="1200" dirty="0">
                <a:solidFill>
                  <a:schemeClr val="tx1"/>
                </a:solidFill>
                <a:effectLst/>
                <a:latin typeface="+mn-lt"/>
                <a:ea typeface="+mn-ea"/>
                <a:cs typeface="+mn-cs"/>
              </a:rPr>
              <a:t>/collection/art-object-page.182753.html</a:t>
            </a:r>
          </a:p>
          <a:p>
            <a:endParaRPr lang="en-US" dirty="0"/>
          </a:p>
        </p:txBody>
      </p:sp>
      <p:sp>
        <p:nvSpPr>
          <p:cNvPr id="4" name="Slide Number Placeholder 3"/>
          <p:cNvSpPr>
            <a:spLocks noGrp="1"/>
          </p:cNvSpPr>
          <p:nvPr>
            <p:ph type="sldNum" sz="quarter" idx="5"/>
          </p:nvPr>
        </p:nvSpPr>
        <p:spPr/>
        <p:txBody>
          <a:bodyPr/>
          <a:lstStyle/>
          <a:p>
            <a:fld id="{04D5A068-31E0-CC44-A382-C7AA1B53013F}" type="slidenum">
              <a:rPr lang="en-US" smtClean="0"/>
              <a:t>5</a:t>
            </a:fld>
            <a:endParaRPr lang="en-US"/>
          </a:p>
        </p:txBody>
      </p:sp>
    </p:spTree>
    <p:extLst>
      <p:ext uri="{BB962C8B-B14F-4D97-AF65-F5344CB8AC3E}">
        <p14:creationId xmlns:p14="http://schemas.microsoft.com/office/powerpoint/2010/main" val="7307572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George Inness, </a:t>
            </a:r>
            <a:r>
              <a:rPr lang="en-US" sz="1200" i="1" kern="1200" dirty="0">
                <a:solidFill>
                  <a:schemeClr val="tx1"/>
                </a:solidFill>
                <a:effectLst/>
                <a:latin typeface="+mn-lt"/>
                <a:ea typeface="+mn-ea"/>
                <a:cs typeface="+mn-cs"/>
              </a:rPr>
              <a:t>The Lackawanna Valley</a:t>
            </a:r>
            <a:r>
              <a:rPr lang="en-US" sz="1200" kern="1200" dirty="0">
                <a:solidFill>
                  <a:schemeClr val="tx1"/>
                </a:solidFill>
                <a:effectLst/>
                <a:latin typeface="+mn-lt"/>
                <a:ea typeface="+mn-ea"/>
                <a:cs typeface="+mn-cs"/>
              </a:rPr>
              <a:t>, c. 1856, oil on canvas, National Gallery of Art, Washington, Gift of Mrs. </a:t>
            </a:r>
            <a:r>
              <a:rPr lang="en-US" sz="1200" kern="1200" dirty="0" err="1">
                <a:solidFill>
                  <a:schemeClr val="tx1"/>
                </a:solidFill>
                <a:effectLst/>
                <a:latin typeface="+mn-lt"/>
                <a:ea typeface="+mn-ea"/>
                <a:cs typeface="+mn-cs"/>
              </a:rPr>
              <a:t>Huttleston</a:t>
            </a:r>
            <a:r>
              <a:rPr lang="en-US" sz="1200" kern="1200" dirty="0">
                <a:solidFill>
                  <a:schemeClr val="tx1"/>
                </a:solidFill>
                <a:effectLst/>
                <a:latin typeface="+mn-lt"/>
                <a:ea typeface="+mn-ea"/>
                <a:cs typeface="+mn-cs"/>
              </a:rPr>
              <a:t> Rogers, 1945.4.1</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Delaware, Lackawanna, and Western Railroad, based in Lancaster, Pennsylvania, hired George Inness to depict and celebrate the railroad shortly after its 1851 incorporation. Inness’s painting features a train moving through a field of tree stumps, a sight increasingly common across the country as railroads were rapidly constructed in the second half of the 19th century. A roundhouse, depicted in the background, was not yet finished when Inness made the painting, but his patron requested it be included in the work.</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Some scholars interpret this painting as an enthusiastic affirmation of industrial technology. Others understand it to be a lament for a rapidly vanishing wilderness. Given what you see in the painting, what do you think this artwork’s message is?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Learn more about this work: </a:t>
            </a:r>
            <a:r>
              <a:rPr lang="en-US" sz="1200" kern="1200" dirty="0" err="1">
                <a:solidFill>
                  <a:schemeClr val="tx1"/>
                </a:solidFill>
                <a:effectLst/>
                <a:latin typeface="+mn-lt"/>
                <a:ea typeface="+mn-ea"/>
                <a:cs typeface="+mn-cs"/>
              </a:rPr>
              <a:t>nga.gov</a:t>
            </a:r>
            <a:r>
              <a:rPr lang="en-US" sz="1200" kern="1200" dirty="0">
                <a:solidFill>
                  <a:schemeClr val="tx1"/>
                </a:solidFill>
                <a:effectLst/>
                <a:latin typeface="+mn-lt"/>
                <a:ea typeface="+mn-ea"/>
                <a:cs typeface="+mn-cs"/>
              </a:rPr>
              <a:t>/collection/art-object-page.30776.html</a:t>
            </a:r>
          </a:p>
          <a:p>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5"/>
          </p:nvPr>
        </p:nvSpPr>
        <p:spPr/>
        <p:txBody>
          <a:bodyPr/>
          <a:lstStyle/>
          <a:p>
            <a:fld id="{04D5A068-31E0-CC44-A382-C7AA1B53013F}" type="slidenum">
              <a:rPr lang="en-US" smtClean="0"/>
              <a:t>6</a:t>
            </a:fld>
            <a:endParaRPr lang="en-US"/>
          </a:p>
        </p:txBody>
      </p:sp>
    </p:spTree>
    <p:extLst>
      <p:ext uri="{BB962C8B-B14F-4D97-AF65-F5344CB8AC3E}">
        <p14:creationId xmlns:p14="http://schemas.microsoft.com/office/powerpoint/2010/main" val="21868117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Thomas H. Johnson, </a:t>
            </a:r>
            <a:r>
              <a:rPr lang="en-US" sz="1200" i="1" kern="1200" dirty="0">
                <a:solidFill>
                  <a:schemeClr val="tx1"/>
                </a:solidFill>
                <a:effectLst/>
                <a:latin typeface="+mn-lt"/>
                <a:ea typeface="+mn-ea"/>
                <a:cs typeface="+mn-cs"/>
              </a:rPr>
              <a:t>Waymart</a:t>
            </a:r>
            <a:r>
              <a:rPr lang="en-US" sz="1200" kern="1200" dirty="0">
                <a:solidFill>
                  <a:schemeClr val="tx1"/>
                </a:solidFill>
                <a:effectLst/>
                <a:latin typeface="+mn-lt"/>
                <a:ea typeface="+mn-ea"/>
                <a:cs typeface="+mn-cs"/>
              </a:rPr>
              <a:t>, c. 1863–1865, albumen print, National Gallery of Art, Washington, Gift of Mary and Dan Solomon, 2006.131.5</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In 1863 Thomas H. Johnson opened a photographic studio in Scranton, Pennsylvania, where he had easy access to clients in the coal and railroad industries. The Delaware and Hudson Canal Company (who later built the Delaware and Hudson Railway) hired Johnson to create a series of photographs depicting mining towns along railroad routes. Delaware and Hudson played a major role in developing and operating coal mines in northeast Pennsylvania. In this photograph, Johnson focused his camera on Waymart, a town that had sprung up along the railroad.</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Compare this photograph to George Inness’s painting, </a:t>
            </a:r>
            <a:r>
              <a:rPr lang="en-US" sz="1200" i="1" kern="1200" dirty="0">
                <a:solidFill>
                  <a:schemeClr val="tx1"/>
                </a:solidFill>
                <a:effectLst/>
                <a:latin typeface="+mn-lt"/>
                <a:ea typeface="+mn-ea"/>
                <a:cs typeface="+mn-cs"/>
              </a:rPr>
              <a:t>The Lackawanna Valley</a:t>
            </a:r>
            <a:r>
              <a:rPr lang="en-US" sz="1200" kern="1200" dirty="0">
                <a:solidFill>
                  <a:schemeClr val="tx1"/>
                </a:solidFill>
                <a:effectLst/>
                <a:latin typeface="+mn-lt"/>
                <a:ea typeface="+mn-ea"/>
                <a:cs typeface="+mn-cs"/>
              </a:rPr>
              <a:t>. What similarities and differences do you see?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Learn more about this work: </a:t>
            </a:r>
            <a:r>
              <a:rPr lang="en-US" sz="1200" kern="1200" dirty="0" err="1">
                <a:solidFill>
                  <a:schemeClr val="tx1"/>
                </a:solidFill>
                <a:effectLst/>
                <a:latin typeface="+mn-lt"/>
                <a:ea typeface="+mn-ea"/>
                <a:cs typeface="+mn-cs"/>
              </a:rPr>
              <a:t>nga.gov</a:t>
            </a:r>
            <a:r>
              <a:rPr lang="en-US" sz="1200" kern="1200" dirty="0">
                <a:solidFill>
                  <a:schemeClr val="tx1"/>
                </a:solidFill>
                <a:effectLst/>
                <a:latin typeface="+mn-lt"/>
                <a:ea typeface="+mn-ea"/>
                <a:cs typeface="+mn-cs"/>
              </a:rPr>
              <a:t>/collection/art-object-page.136413.html</a:t>
            </a:r>
          </a:p>
          <a:p>
            <a:endParaRPr lang="en-US" dirty="0"/>
          </a:p>
        </p:txBody>
      </p:sp>
      <p:sp>
        <p:nvSpPr>
          <p:cNvPr id="4" name="Slide Number Placeholder 3"/>
          <p:cNvSpPr>
            <a:spLocks noGrp="1"/>
          </p:cNvSpPr>
          <p:nvPr>
            <p:ph type="sldNum" sz="quarter" idx="5"/>
          </p:nvPr>
        </p:nvSpPr>
        <p:spPr/>
        <p:txBody>
          <a:bodyPr/>
          <a:lstStyle/>
          <a:p>
            <a:fld id="{04D5A068-31E0-CC44-A382-C7AA1B53013F}" type="slidenum">
              <a:rPr lang="en-US" smtClean="0"/>
              <a:t>7</a:t>
            </a:fld>
            <a:endParaRPr lang="en-US"/>
          </a:p>
        </p:txBody>
      </p:sp>
    </p:spTree>
    <p:extLst>
      <p:ext uri="{BB962C8B-B14F-4D97-AF65-F5344CB8AC3E}">
        <p14:creationId xmlns:p14="http://schemas.microsoft.com/office/powerpoint/2010/main" val="39990983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Thomas H. Johnson, </a:t>
            </a:r>
            <a:r>
              <a:rPr lang="en-US" sz="1200" i="1" kern="1200" dirty="0">
                <a:solidFill>
                  <a:schemeClr val="tx1"/>
                </a:solidFill>
                <a:effectLst/>
                <a:latin typeface="+mn-lt"/>
                <a:ea typeface="+mn-ea"/>
                <a:cs typeface="+mn-cs"/>
              </a:rPr>
              <a:t>Von Storch Shaft, Del. &amp; Hudson Canal Co.</a:t>
            </a:r>
            <a:r>
              <a:rPr lang="en-US" sz="1200" kern="1200" dirty="0">
                <a:solidFill>
                  <a:schemeClr val="tx1"/>
                </a:solidFill>
                <a:effectLst/>
                <a:latin typeface="+mn-lt"/>
                <a:ea typeface="+mn-ea"/>
                <a:cs typeface="+mn-cs"/>
              </a:rPr>
              <a:t>, c. 1863–1865, albumen print, National Gallery of Art, Washington, Alfred H. Moses and Fern M. </a:t>
            </a:r>
            <a:r>
              <a:rPr lang="en-US" sz="1200" kern="1200" dirty="0" err="1">
                <a:solidFill>
                  <a:schemeClr val="tx1"/>
                </a:solidFill>
                <a:effectLst/>
                <a:latin typeface="+mn-lt"/>
                <a:ea typeface="+mn-ea"/>
                <a:cs typeface="+mn-cs"/>
              </a:rPr>
              <a:t>Schad</a:t>
            </a:r>
            <a:r>
              <a:rPr lang="en-US" sz="1200" kern="1200" dirty="0">
                <a:solidFill>
                  <a:schemeClr val="tx1"/>
                </a:solidFill>
                <a:effectLst/>
                <a:latin typeface="+mn-lt"/>
                <a:ea typeface="+mn-ea"/>
                <a:cs typeface="+mn-cs"/>
              </a:rPr>
              <a:t> Fund, 2016.152.1</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As part of a series documenting coal mines for the Delaware and Hudson Canal Company, Thomas H. Johnson set his camera upon this imposing structure set atop a mine opening in Scranton, Pennsylvania. Consider how Johnson shows the structure in comparison to the town and landscape. What do you think this photograph says about the coal industry?</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There are more photographs of 19th-century railroads and industrial scenes than paintings. This is due in large part to the recent invention of photography in 1839. Photographers aligned themselves to modern industry and railroads preferred using the latest art form to promote their enterprise.</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Learn more about this work: </a:t>
            </a:r>
            <a:r>
              <a:rPr lang="en-US" sz="1200" kern="1200" dirty="0" err="1">
                <a:solidFill>
                  <a:schemeClr val="tx1"/>
                </a:solidFill>
                <a:effectLst/>
                <a:latin typeface="+mn-lt"/>
                <a:ea typeface="+mn-ea"/>
                <a:cs typeface="+mn-cs"/>
              </a:rPr>
              <a:t>nga.gov</a:t>
            </a:r>
            <a:r>
              <a:rPr lang="en-US" sz="1200" kern="1200" dirty="0">
                <a:solidFill>
                  <a:schemeClr val="tx1"/>
                </a:solidFill>
                <a:effectLst/>
                <a:latin typeface="+mn-lt"/>
                <a:ea typeface="+mn-ea"/>
                <a:cs typeface="+mn-cs"/>
              </a:rPr>
              <a:t>/collection/art-object-page.203970.html</a:t>
            </a:r>
          </a:p>
          <a:p>
            <a:endParaRPr lang="en-US" dirty="0"/>
          </a:p>
        </p:txBody>
      </p:sp>
      <p:sp>
        <p:nvSpPr>
          <p:cNvPr id="4" name="Slide Number Placeholder 3"/>
          <p:cNvSpPr>
            <a:spLocks noGrp="1"/>
          </p:cNvSpPr>
          <p:nvPr>
            <p:ph type="sldNum" sz="quarter" idx="5"/>
          </p:nvPr>
        </p:nvSpPr>
        <p:spPr/>
        <p:txBody>
          <a:bodyPr/>
          <a:lstStyle/>
          <a:p>
            <a:fld id="{04D5A068-31E0-CC44-A382-C7AA1B53013F}" type="slidenum">
              <a:rPr lang="en-US" smtClean="0"/>
              <a:t>8</a:t>
            </a:fld>
            <a:endParaRPr lang="en-US"/>
          </a:p>
        </p:txBody>
      </p:sp>
    </p:spTree>
    <p:extLst>
      <p:ext uri="{BB962C8B-B14F-4D97-AF65-F5344CB8AC3E}">
        <p14:creationId xmlns:p14="http://schemas.microsoft.com/office/powerpoint/2010/main" val="30981160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Frances Flora Bond Palmer, </a:t>
            </a:r>
            <a:r>
              <a:rPr lang="en-US" sz="1200" i="1" kern="1200" dirty="0">
                <a:solidFill>
                  <a:schemeClr val="tx1"/>
                </a:solidFill>
                <a:effectLst/>
                <a:latin typeface="+mn-lt"/>
                <a:ea typeface="+mn-ea"/>
                <a:cs typeface="+mn-cs"/>
              </a:rPr>
              <a:t>“Wooding Up” on the Mississippi</a:t>
            </a:r>
            <a:r>
              <a:rPr lang="en-US" sz="1200" kern="1200" dirty="0">
                <a:solidFill>
                  <a:schemeClr val="tx1"/>
                </a:solidFill>
                <a:effectLst/>
                <a:latin typeface="+mn-lt"/>
                <a:ea typeface="+mn-ea"/>
                <a:cs typeface="+mn-cs"/>
              </a:rPr>
              <a:t>, 1863, color lithograph with hand-coloring on wove paper, National Gallery of Art, Washington, Donald and Nancy </a:t>
            </a:r>
            <a:r>
              <a:rPr lang="en-US" sz="1200" kern="1200" dirty="0" err="1">
                <a:solidFill>
                  <a:schemeClr val="tx1"/>
                </a:solidFill>
                <a:effectLst/>
                <a:latin typeface="+mn-lt"/>
                <a:ea typeface="+mn-ea"/>
                <a:cs typeface="+mn-cs"/>
              </a:rPr>
              <a:t>deLaski</a:t>
            </a:r>
            <a:r>
              <a:rPr lang="en-US" sz="1200" kern="1200" dirty="0">
                <a:solidFill>
                  <a:schemeClr val="tx1"/>
                </a:solidFill>
                <a:effectLst/>
                <a:latin typeface="+mn-lt"/>
                <a:ea typeface="+mn-ea"/>
                <a:cs typeface="+mn-cs"/>
              </a:rPr>
              <a:t> Fund, 2011.30.1</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Steamboats dramatically altered transportation in the United States in the late 18th and early 19th centuries. Powered by lumber or coal, steamboats replaced one-way flatboats, enabling faster two-way travel via canals and rivers. They also held greater capacity for carrying goods. Steamboats hastened the spread of settlers into what is now the middle of the United States, especially along the Mississippi and Ohio Rivers.</a:t>
            </a:r>
          </a:p>
          <a:p>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“Wooding Up” on the Mississippi</a:t>
            </a:r>
            <a:r>
              <a:rPr lang="en-US" sz="1200" kern="1200" dirty="0">
                <a:solidFill>
                  <a:schemeClr val="tx1"/>
                </a:solidFill>
                <a:effectLst/>
                <a:latin typeface="+mn-lt"/>
                <a:ea typeface="+mn-ea"/>
                <a:cs typeface="+mn-cs"/>
              </a:rPr>
              <a:t> from 1863 shows the showboat </a:t>
            </a:r>
            <a:r>
              <a:rPr lang="en-US" sz="1200" i="1" kern="1200" dirty="0">
                <a:solidFill>
                  <a:schemeClr val="tx1"/>
                </a:solidFill>
                <a:effectLst/>
                <a:latin typeface="+mn-lt"/>
                <a:ea typeface="+mn-ea"/>
                <a:cs typeface="+mn-cs"/>
              </a:rPr>
              <a:t>Princess</a:t>
            </a:r>
            <a:r>
              <a:rPr lang="en-US" sz="1200" kern="1200" dirty="0">
                <a:solidFill>
                  <a:schemeClr val="tx1"/>
                </a:solidFill>
                <a:effectLst/>
                <a:latin typeface="+mn-lt"/>
                <a:ea typeface="+mn-ea"/>
                <a:cs typeface="+mn-cs"/>
              </a:rPr>
              <a:t> stopping for fuel, perhaps in a race with </a:t>
            </a:r>
            <a:r>
              <a:rPr lang="en-US" sz="1200" i="1" kern="1200" dirty="0">
                <a:solidFill>
                  <a:schemeClr val="tx1"/>
                </a:solidFill>
                <a:effectLst/>
                <a:latin typeface="+mn-lt"/>
                <a:ea typeface="+mn-ea"/>
                <a:cs typeface="+mn-cs"/>
              </a:rPr>
              <a:t>Diana</a:t>
            </a:r>
            <a:r>
              <a:rPr lang="en-US" sz="1200" kern="1200" dirty="0">
                <a:solidFill>
                  <a:schemeClr val="tx1"/>
                </a:solidFill>
                <a:effectLst/>
                <a:latin typeface="+mn-lt"/>
                <a:ea typeface="+mn-ea"/>
                <a:cs typeface="+mn-cs"/>
              </a:rPr>
              <a:t> behind it. African Americans, likely enslaved, load lumber onto the boat, while white patrons, some of them slaveholders, populate the upper deck. In this work, Frances Flora Bond Palmer may have been hinting at the dangers of steamboat travel: moonlight shines on a snag (or tree) in the river, and the glowing fires would have reminded viewers of the all-too-common event of ship explosions. Palmer likely knew about the 1859 explosion of the showboat </a:t>
            </a:r>
            <a:r>
              <a:rPr lang="en-US" sz="1200" i="1" kern="1200" dirty="0">
                <a:solidFill>
                  <a:schemeClr val="tx1"/>
                </a:solidFill>
                <a:effectLst/>
                <a:latin typeface="+mn-lt"/>
                <a:ea typeface="+mn-ea"/>
                <a:cs typeface="+mn-cs"/>
              </a:rPr>
              <a:t>Princess</a:t>
            </a:r>
            <a:r>
              <a:rPr lang="en-US" sz="1200" kern="1200" dirty="0">
                <a:solidFill>
                  <a:schemeClr val="tx1"/>
                </a:solidFill>
                <a:effectLst/>
                <a:latin typeface="+mn-lt"/>
                <a:ea typeface="+mn-ea"/>
                <a:cs typeface="+mn-cs"/>
              </a:rPr>
              <a:t> in New Orleans, when dozens died because of faulty boilers.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Think about the details and themes presented in this work of art. If this image appeared in a newspaper, what do you think the adjacent headline might read?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Learn more about this work: </a:t>
            </a:r>
            <a:r>
              <a:rPr lang="en-US" sz="1200" kern="1200" dirty="0" err="1">
                <a:solidFill>
                  <a:schemeClr val="tx1"/>
                </a:solidFill>
                <a:effectLst/>
                <a:latin typeface="+mn-lt"/>
                <a:ea typeface="+mn-ea"/>
                <a:cs typeface="+mn-cs"/>
              </a:rPr>
              <a:t>nga.gov</a:t>
            </a:r>
            <a:r>
              <a:rPr lang="en-US" sz="1200" kern="1200" dirty="0">
                <a:solidFill>
                  <a:schemeClr val="tx1"/>
                </a:solidFill>
                <a:effectLst/>
                <a:latin typeface="+mn-lt"/>
                <a:ea typeface="+mn-ea"/>
                <a:cs typeface="+mn-cs"/>
              </a:rPr>
              <a:t>/collection/art-object-page.154159.html</a:t>
            </a:r>
          </a:p>
          <a:p>
            <a:endParaRPr lang="en-US" dirty="0"/>
          </a:p>
        </p:txBody>
      </p:sp>
      <p:sp>
        <p:nvSpPr>
          <p:cNvPr id="4" name="Slide Number Placeholder 3"/>
          <p:cNvSpPr>
            <a:spLocks noGrp="1"/>
          </p:cNvSpPr>
          <p:nvPr>
            <p:ph type="sldNum" sz="quarter" idx="5"/>
          </p:nvPr>
        </p:nvSpPr>
        <p:spPr/>
        <p:txBody>
          <a:bodyPr/>
          <a:lstStyle/>
          <a:p>
            <a:fld id="{04D5A068-31E0-CC44-A382-C7AA1B53013F}" type="slidenum">
              <a:rPr lang="en-US" smtClean="0"/>
              <a:t>9</a:t>
            </a:fld>
            <a:endParaRPr lang="en-US"/>
          </a:p>
        </p:txBody>
      </p:sp>
    </p:spTree>
    <p:extLst>
      <p:ext uri="{BB962C8B-B14F-4D97-AF65-F5344CB8AC3E}">
        <p14:creationId xmlns:p14="http://schemas.microsoft.com/office/powerpoint/2010/main" val="37358786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Mary Nimmo Moran, </a:t>
            </a:r>
            <a:r>
              <a:rPr lang="en-US" sz="1200" i="1" kern="1200" dirty="0">
                <a:solidFill>
                  <a:schemeClr val="tx1"/>
                </a:solidFill>
                <a:effectLst/>
                <a:latin typeface="+mn-lt"/>
                <a:ea typeface="+mn-ea"/>
                <a:cs typeface="+mn-cs"/>
              </a:rPr>
              <a:t>A City Farm—New York</a:t>
            </a:r>
            <a:r>
              <a:rPr lang="en-US" sz="1200" kern="1200" dirty="0">
                <a:solidFill>
                  <a:schemeClr val="tx1"/>
                </a:solidFill>
                <a:effectLst/>
                <a:latin typeface="+mn-lt"/>
                <a:ea typeface="+mn-ea"/>
                <a:cs typeface="+mn-cs"/>
              </a:rPr>
              <a:t>, 1881, etching in black, National Gallery of Art, Washington, Reba and Dave Williams Collection, Gift of Reba and Dave Williams, 2008.115.3579</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Mary Nimmo Moran was widely celebrated as an expert engraver in the 1880s and 1890s. Her depiction of industry surrounding a small vegetable farm bluntly illustrates the transition from agrarian to urban life that took place in the United States in the 19th century. In this etching, Nimmo Moran emphasized the farm’s stature by using heavier, darker lines in the printing process. She exposed that part of the copper plate to extra acid, which ate more deeply into the lines she had etched. As a result, these lines held more ink and appeared more saturated and bolder than the faint, soft outlines of the factories and high-rises.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Many US artists working at this time chose to flee from cities, especially New York, making intimate works depicting the landscape as a form of escape and relief from the stresses of modern life. These subjects appealed to many looking to purchase works of art.</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Who do you imagine might have purchased a print like this? What kinds of contrasts do you see in the built environment where you live?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Learn more about this work: </a:t>
            </a:r>
            <a:r>
              <a:rPr lang="en-US" sz="1200" kern="1200" dirty="0" err="1">
                <a:solidFill>
                  <a:schemeClr val="tx1"/>
                </a:solidFill>
                <a:effectLst/>
                <a:latin typeface="+mn-lt"/>
                <a:ea typeface="+mn-ea"/>
                <a:cs typeface="+mn-cs"/>
              </a:rPr>
              <a:t>nga.gov</a:t>
            </a:r>
            <a:r>
              <a:rPr lang="en-US" sz="1200" kern="1200" dirty="0">
                <a:solidFill>
                  <a:schemeClr val="tx1"/>
                </a:solidFill>
                <a:effectLst/>
                <a:latin typeface="+mn-lt"/>
                <a:ea typeface="+mn-ea"/>
                <a:cs typeface="+mn-cs"/>
              </a:rPr>
              <a:t>/collection/art-object-page.147779.html</a:t>
            </a:r>
          </a:p>
          <a:p>
            <a:endParaRPr lang="en-US" dirty="0"/>
          </a:p>
        </p:txBody>
      </p:sp>
      <p:sp>
        <p:nvSpPr>
          <p:cNvPr id="4" name="Slide Number Placeholder 3"/>
          <p:cNvSpPr>
            <a:spLocks noGrp="1"/>
          </p:cNvSpPr>
          <p:nvPr>
            <p:ph type="sldNum" sz="quarter" idx="5"/>
          </p:nvPr>
        </p:nvSpPr>
        <p:spPr/>
        <p:txBody>
          <a:bodyPr/>
          <a:lstStyle/>
          <a:p>
            <a:fld id="{04D5A068-31E0-CC44-A382-C7AA1B53013F}" type="slidenum">
              <a:rPr lang="en-US" smtClean="0"/>
              <a:t>10</a:t>
            </a:fld>
            <a:endParaRPr lang="en-US"/>
          </a:p>
        </p:txBody>
      </p:sp>
    </p:spTree>
    <p:extLst>
      <p:ext uri="{BB962C8B-B14F-4D97-AF65-F5344CB8AC3E}">
        <p14:creationId xmlns:p14="http://schemas.microsoft.com/office/powerpoint/2010/main" val="12974147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John George Brown, </a:t>
            </a:r>
            <a:r>
              <a:rPr lang="en-US" sz="1200" i="1" kern="1200" dirty="0">
                <a:solidFill>
                  <a:schemeClr val="tx1"/>
                </a:solidFill>
                <a:effectLst/>
                <a:latin typeface="+mn-lt"/>
                <a:ea typeface="+mn-ea"/>
                <a:cs typeface="+mn-cs"/>
              </a:rPr>
              <a:t>The Longshoremen’s Noon</a:t>
            </a:r>
            <a:r>
              <a:rPr lang="en-US" sz="1200" kern="1200" dirty="0">
                <a:solidFill>
                  <a:schemeClr val="tx1"/>
                </a:solidFill>
                <a:effectLst/>
                <a:latin typeface="+mn-lt"/>
                <a:ea typeface="+mn-ea"/>
                <a:cs typeface="+mn-cs"/>
              </a:rPr>
              <a:t>, 1879, oil on canvas, National Gallery of Art, Washington, Corcoran Collection (Museum Purchase, Gallery Fund), 2014.136.2</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Painter John George Brown kept a studio in New York a few blocks from the Hudson River. He often walked down to the docks, where he paid longshoremen more than their going rate to pose for sketches. </a:t>
            </a:r>
            <a:r>
              <a:rPr lang="en-US" sz="1200" i="1" kern="1200" dirty="0">
                <a:solidFill>
                  <a:schemeClr val="tx1"/>
                </a:solidFill>
                <a:effectLst/>
                <a:latin typeface="+mn-lt"/>
                <a:ea typeface="+mn-ea"/>
                <a:cs typeface="+mn-cs"/>
              </a:rPr>
              <a:t>The Longshoreman’s Noon</a:t>
            </a:r>
            <a:r>
              <a:rPr lang="en-US" sz="1200" kern="1200" dirty="0">
                <a:solidFill>
                  <a:schemeClr val="tx1"/>
                </a:solidFill>
                <a:effectLst/>
                <a:latin typeface="+mn-lt"/>
                <a:ea typeface="+mn-ea"/>
                <a:cs typeface="+mn-cs"/>
              </a:rPr>
              <a:t> illustrates a diversity of Irish and German workers, as well as a sole African American man, sitting on and in front of bales of cotton ready to ship.</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Before the advent of the shipping container, longshoremen were essential to waterfront operations. They loaded and unloaded ships, moving hundreds of pounds of cargo that physically taxed their bodies. Work was often erratic, appearing and disappearing with the whims of shipping schedules, and steamships paid wages depending upon prevailing economic conditions. New York longshoremen went on strike multiple times in the late 1870s, while Brown worked on this painting. It is thought that the men at center are discussing news of their efforts published in the </a:t>
            </a:r>
            <a:r>
              <a:rPr lang="en-US" sz="1200" i="1" kern="1200" dirty="0">
                <a:solidFill>
                  <a:schemeClr val="tx1"/>
                </a:solidFill>
                <a:effectLst/>
                <a:latin typeface="+mn-lt"/>
                <a:ea typeface="+mn-ea"/>
                <a:cs typeface="+mn-cs"/>
              </a:rPr>
              <a:t>Sun</a:t>
            </a:r>
            <a:r>
              <a:rPr lang="en-US" sz="1200" kern="1200" dirty="0">
                <a:solidFill>
                  <a:schemeClr val="tx1"/>
                </a:solidFill>
                <a:effectLst/>
                <a:latin typeface="+mn-lt"/>
                <a:ea typeface="+mn-ea"/>
                <a:cs typeface="+mn-cs"/>
              </a:rPr>
              <a:t> newspaper.</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Journalists criticized Brown for idealizing his subjects, including these longshoremen. He avoided showing the full realities and challenges of urban life, acknowledging that he made works of art for the public and collectors to enjoy. Knowing its background, what do you think about this painting?</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Learn more about this work: </a:t>
            </a:r>
            <a:r>
              <a:rPr lang="en-US" sz="1200" kern="1200" dirty="0" err="1">
                <a:solidFill>
                  <a:schemeClr val="tx1"/>
                </a:solidFill>
                <a:effectLst/>
                <a:latin typeface="+mn-lt"/>
                <a:ea typeface="+mn-ea"/>
                <a:cs typeface="+mn-cs"/>
              </a:rPr>
              <a:t>nga.gov</a:t>
            </a:r>
            <a:r>
              <a:rPr lang="en-US" sz="1200" kern="1200" dirty="0">
                <a:solidFill>
                  <a:schemeClr val="tx1"/>
                </a:solidFill>
                <a:effectLst/>
                <a:latin typeface="+mn-lt"/>
                <a:ea typeface="+mn-ea"/>
                <a:cs typeface="+mn-cs"/>
              </a:rPr>
              <a:t>/collection/art-object-page.166433.html</a:t>
            </a:r>
          </a:p>
          <a:p>
            <a:endParaRPr lang="en-US" dirty="0"/>
          </a:p>
        </p:txBody>
      </p:sp>
      <p:sp>
        <p:nvSpPr>
          <p:cNvPr id="4" name="Slide Number Placeholder 3"/>
          <p:cNvSpPr>
            <a:spLocks noGrp="1"/>
          </p:cNvSpPr>
          <p:nvPr>
            <p:ph type="sldNum" sz="quarter" idx="5"/>
          </p:nvPr>
        </p:nvSpPr>
        <p:spPr/>
        <p:txBody>
          <a:bodyPr/>
          <a:lstStyle/>
          <a:p>
            <a:fld id="{04D5A068-31E0-CC44-A382-C7AA1B53013F}" type="slidenum">
              <a:rPr lang="en-US" smtClean="0"/>
              <a:t>11</a:t>
            </a:fld>
            <a:endParaRPr lang="en-US"/>
          </a:p>
        </p:txBody>
      </p:sp>
    </p:spTree>
    <p:extLst>
      <p:ext uri="{BB962C8B-B14F-4D97-AF65-F5344CB8AC3E}">
        <p14:creationId xmlns:p14="http://schemas.microsoft.com/office/powerpoint/2010/main" val="30935775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Logo Slide">
    <p:spTree>
      <p:nvGrpSpPr>
        <p:cNvPr id="1" name=""/>
        <p:cNvGrpSpPr/>
        <p:nvPr/>
      </p:nvGrpSpPr>
      <p:grpSpPr>
        <a:xfrm>
          <a:off x="0" y="0"/>
          <a:ext cx="0" cy="0"/>
          <a:chOff x="0" y="0"/>
          <a:chExt cx="0" cy="0"/>
        </a:xfrm>
      </p:grpSpPr>
      <p:sp>
        <p:nvSpPr>
          <p:cNvPr id="3" name="Picture Placeholder 2"/>
          <p:cNvSpPr>
            <a:spLocks noGrp="1"/>
          </p:cNvSpPr>
          <p:nvPr>
            <p:ph type="pic" sz="quarter" idx="10" hasCustomPrompt="1"/>
          </p:nvPr>
        </p:nvSpPr>
        <p:spPr>
          <a:xfrm>
            <a:off x="528638" y="915988"/>
            <a:ext cx="8086725" cy="2365375"/>
          </a:xfrm>
          <a:prstGeom prst="rect">
            <a:avLst/>
          </a:prstGeom>
        </p:spPr>
        <p:txBody>
          <a:bodyPr vert="horz"/>
          <a:lstStyle>
            <a:lvl1pPr marL="0" indent="0">
              <a:buNone/>
              <a:defRPr/>
            </a:lvl1pPr>
          </a:lstStyle>
          <a:p>
            <a:r>
              <a:rPr lang="en-US" dirty="0"/>
              <a:t>UA logo</a:t>
            </a:r>
          </a:p>
        </p:txBody>
      </p:sp>
    </p:spTree>
    <p:extLst>
      <p:ext uri="{BB962C8B-B14F-4D97-AF65-F5344CB8AC3E}">
        <p14:creationId xmlns:p14="http://schemas.microsoft.com/office/powerpoint/2010/main" val="13540258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questions">
    <p:spTree>
      <p:nvGrpSpPr>
        <p:cNvPr id="1" name=""/>
        <p:cNvGrpSpPr/>
        <p:nvPr/>
      </p:nvGrpSpPr>
      <p:grpSpPr>
        <a:xfrm>
          <a:off x="0" y="0"/>
          <a:ext cx="0" cy="0"/>
          <a:chOff x="0" y="0"/>
          <a:chExt cx="0" cy="0"/>
        </a:xfrm>
      </p:grpSpPr>
      <p:sp>
        <p:nvSpPr>
          <p:cNvPr id="2" name="Title 1"/>
          <p:cNvSpPr>
            <a:spLocks noGrp="1"/>
          </p:cNvSpPr>
          <p:nvPr>
            <p:ph type="title"/>
          </p:nvPr>
        </p:nvSpPr>
        <p:spPr>
          <a:xfrm>
            <a:off x="425821" y="754558"/>
            <a:ext cx="8229600" cy="1143000"/>
          </a:xfrm>
          <a:prstGeom prst="rect">
            <a:avLst/>
          </a:prstGeom>
        </p:spPr>
        <p:txBody>
          <a:bodyPr vert="horz"/>
          <a:lstStyle>
            <a:lvl1pPr algn="l">
              <a:lnSpc>
                <a:spcPct val="110000"/>
              </a:lnSpc>
              <a:defRPr sz="3000" b="0" i="0">
                <a:solidFill>
                  <a:srgbClr val="EE3866"/>
                </a:solidFill>
                <a:latin typeface="Verdana"/>
                <a:cs typeface="Verdana"/>
              </a:defRPr>
            </a:lvl1pPr>
          </a:lstStyle>
          <a:p>
            <a:r>
              <a:rPr lang="en-US" dirty="0"/>
              <a:t>Click to edit Master title style</a:t>
            </a:r>
          </a:p>
        </p:txBody>
      </p:sp>
      <p:sp>
        <p:nvSpPr>
          <p:cNvPr id="9" name="Text Placeholder 8"/>
          <p:cNvSpPr>
            <a:spLocks noGrp="1"/>
          </p:cNvSpPr>
          <p:nvPr>
            <p:ph type="body" sz="quarter" idx="11"/>
          </p:nvPr>
        </p:nvSpPr>
        <p:spPr>
          <a:xfrm>
            <a:off x="436862" y="2771498"/>
            <a:ext cx="8544387" cy="2889244"/>
          </a:xfrm>
          <a:prstGeom prst="rect">
            <a:avLst/>
          </a:prstGeom>
        </p:spPr>
        <p:txBody>
          <a:bodyPr vert="horz" numCol="3"/>
          <a:lstStyle>
            <a:lvl1pPr marL="0" indent="0" algn="l">
              <a:lnSpc>
                <a:spcPct val="130000"/>
              </a:lnSpc>
              <a:buFontTx/>
              <a:buNone/>
              <a:defRPr sz="2000">
                <a:latin typeface="Verdana"/>
                <a:cs typeface="Verdana"/>
              </a:defRPr>
            </a:lvl1pPr>
            <a:lvl2pPr marL="457200" indent="0" algn="l">
              <a:buFontTx/>
              <a:buNone/>
              <a:defRPr sz="2000">
                <a:latin typeface="Verdana"/>
                <a:cs typeface="Verdana"/>
              </a:defRPr>
            </a:lvl2pPr>
            <a:lvl3pPr marL="914400" indent="0" algn="l">
              <a:buFontTx/>
              <a:buNone/>
              <a:defRPr sz="2000">
                <a:latin typeface="Verdana"/>
                <a:cs typeface="Verdana"/>
              </a:defRPr>
            </a:lvl3pPr>
            <a:lvl4pPr marL="1371600" indent="0" algn="l">
              <a:buFontTx/>
              <a:buNone/>
              <a:defRPr sz="2000">
                <a:latin typeface="Verdana"/>
                <a:cs typeface="Verdana"/>
              </a:defRPr>
            </a:lvl4pPr>
            <a:lvl5pPr marL="1828800" indent="0" algn="l">
              <a:buFontTx/>
              <a:buNone/>
              <a:defRPr sz="2000">
                <a:latin typeface="Verdana"/>
                <a:cs typeface="Verdana"/>
              </a:defRPr>
            </a:lvl5pPr>
          </a:lstStyle>
          <a:p>
            <a:pPr lvl="0"/>
            <a:r>
              <a:rPr lang="en-US" dirty="0"/>
              <a:t>Click to edit Master text styles</a:t>
            </a:r>
          </a:p>
        </p:txBody>
      </p:sp>
      <p:cxnSp>
        <p:nvCxnSpPr>
          <p:cNvPr id="11" name="Straight Connector 10"/>
          <p:cNvCxnSpPr/>
          <p:nvPr userDrawn="1"/>
        </p:nvCxnSpPr>
        <p:spPr>
          <a:xfrm>
            <a:off x="5789081" y="2937932"/>
            <a:ext cx="0" cy="2514600"/>
          </a:xfrm>
          <a:prstGeom prst="line">
            <a:avLst/>
          </a:prstGeom>
          <a:ln w="19050" cap="flat" cmpd="sng">
            <a:solidFill>
              <a:srgbClr val="D6A8CD"/>
            </a:solidFill>
            <a:prstDash val="solid"/>
            <a:round/>
            <a:headEnd type="oval"/>
            <a:tailEnd type="oval"/>
          </a:ln>
          <a:effectLst/>
        </p:spPr>
        <p:style>
          <a:lnRef idx="2">
            <a:schemeClr val="accent1"/>
          </a:lnRef>
          <a:fillRef idx="0">
            <a:schemeClr val="accent1"/>
          </a:fillRef>
          <a:effectRef idx="1">
            <a:schemeClr val="accent1"/>
          </a:effectRef>
          <a:fontRef idx="minor">
            <a:schemeClr val="tx1"/>
          </a:fontRef>
        </p:style>
      </p:cxnSp>
      <p:sp>
        <p:nvSpPr>
          <p:cNvPr id="17" name="TextBox 16"/>
          <p:cNvSpPr txBox="1"/>
          <p:nvPr userDrawn="1"/>
        </p:nvSpPr>
        <p:spPr>
          <a:xfrm>
            <a:off x="6273800" y="6295586"/>
            <a:ext cx="2438400" cy="307777"/>
          </a:xfrm>
          <a:prstGeom prst="rect">
            <a:avLst/>
          </a:prstGeom>
          <a:noFill/>
        </p:spPr>
        <p:txBody>
          <a:bodyPr wrap="square" rtlCol="0">
            <a:spAutoFit/>
          </a:bodyPr>
          <a:lstStyle/>
          <a:p>
            <a:pPr algn="r"/>
            <a:r>
              <a:rPr lang="en-US" sz="1400" b="1" dirty="0">
                <a:solidFill>
                  <a:schemeClr val="bg1">
                    <a:lumMod val="75000"/>
                  </a:schemeClr>
                </a:solidFill>
                <a:latin typeface="Verdana"/>
                <a:cs typeface="Verdana"/>
              </a:rPr>
              <a:t>National Gallery of Art</a:t>
            </a:r>
          </a:p>
        </p:txBody>
      </p:sp>
      <p:sp>
        <p:nvSpPr>
          <p:cNvPr id="18" name="TextBox 17"/>
          <p:cNvSpPr txBox="1"/>
          <p:nvPr userDrawn="1"/>
        </p:nvSpPr>
        <p:spPr>
          <a:xfrm>
            <a:off x="7260524" y="192607"/>
            <a:ext cx="1447800" cy="230832"/>
          </a:xfrm>
          <a:prstGeom prst="rect">
            <a:avLst/>
          </a:prstGeom>
          <a:noFill/>
        </p:spPr>
        <p:txBody>
          <a:bodyPr wrap="square" rtlCol="0">
            <a:spAutoFit/>
          </a:bodyPr>
          <a:lstStyle/>
          <a:p>
            <a:pPr algn="r"/>
            <a:r>
              <a:rPr lang="en-US" sz="900" dirty="0">
                <a:solidFill>
                  <a:srgbClr val="321E41"/>
                </a:solidFill>
                <a:latin typeface="Verdana"/>
                <a:cs typeface="Verdana"/>
              </a:rPr>
              <a:t>Grades 5-12</a:t>
            </a:r>
          </a:p>
        </p:txBody>
      </p:sp>
      <p:cxnSp>
        <p:nvCxnSpPr>
          <p:cNvPr id="8" name="Straight Connector 7"/>
          <p:cNvCxnSpPr/>
          <p:nvPr userDrawn="1"/>
        </p:nvCxnSpPr>
        <p:spPr>
          <a:xfrm>
            <a:off x="2970987" y="2937932"/>
            <a:ext cx="0" cy="2514600"/>
          </a:xfrm>
          <a:prstGeom prst="line">
            <a:avLst/>
          </a:prstGeom>
          <a:ln w="19050" cap="flat" cmpd="sng">
            <a:solidFill>
              <a:srgbClr val="D6A8CD"/>
            </a:solidFill>
            <a:prstDash val="solid"/>
            <a:round/>
            <a:headEnd type="oval"/>
            <a:tailEnd type="ova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365421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left justified images">
    <p:spTree>
      <p:nvGrpSpPr>
        <p:cNvPr id="1" name=""/>
        <p:cNvGrpSpPr/>
        <p:nvPr/>
      </p:nvGrpSpPr>
      <p:grpSpPr>
        <a:xfrm>
          <a:off x="0" y="0"/>
          <a:ext cx="0" cy="0"/>
          <a:chOff x="0" y="0"/>
          <a:chExt cx="0" cy="0"/>
        </a:xfrm>
      </p:grpSpPr>
      <p:sp>
        <p:nvSpPr>
          <p:cNvPr id="3" name="TextBox 2"/>
          <p:cNvSpPr txBox="1"/>
          <p:nvPr userDrawn="1"/>
        </p:nvSpPr>
        <p:spPr>
          <a:xfrm rot="16200000">
            <a:off x="7519888" y="1317186"/>
            <a:ext cx="2438400" cy="307777"/>
          </a:xfrm>
          <a:prstGeom prst="rect">
            <a:avLst/>
          </a:prstGeom>
          <a:noFill/>
        </p:spPr>
        <p:txBody>
          <a:bodyPr wrap="square" rtlCol="0">
            <a:spAutoFit/>
          </a:bodyPr>
          <a:lstStyle/>
          <a:p>
            <a:pPr algn="r"/>
            <a:r>
              <a:rPr lang="en-US" sz="1400" b="1" dirty="0">
                <a:solidFill>
                  <a:schemeClr val="bg1">
                    <a:lumMod val="75000"/>
                  </a:schemeClr>
                </a:solidFill>
                <a:latin typeface="Verdana"/>
                <a:cs typeface="Verdana"/>
              </a:rPr>
              <a:t>National Gallery of Art</a:t>
            </a:r>
          </a:p>
        </p:txBody>
      </p:sp>
      <p:sp>
        <p:nvSpPr>
          <p:cNvPr id="8" name="Picture Placeholder 7"/>
          <p:cNvSpPr>
            <a:spLocks noGrp="1"/>
          </p:cNvSpPr>
          <p:nvPr>
            <p:ph type="pic" sz="quarter" idx="10"/>
          </p:nvPr>
        </p:nvSpPr>
        <p:spPr>
          <a:xfrm>
            <a:off x="341313" y="339725"/>
            <a:ext cx="7666037" cy="5459942"/>
          </a:xfrm>
          <a:prstGeom prst="rect">
            <a:avLst/>
          </a:prstGeom>
        </p:spPr>
        <p:txBody>
          <a:bodyPr vert="horz"/>
          <a:lstStyle>
            <a:lvl1pPr>
              <a:defRPr>
                <a:latin typeface="Verdana"/>
              </a:defRPr>
            </a:lvl1pPr>
          </a:lstStyle>
          <a:p>
            <a:endParaRPr lang="en-US" dirty="0"/>
          </a:p>
        </p:txBody>
      </p:sp>
    </p:spTree>
    <p:extLst>
      <p:ext uri="{BB962C8B-B14F-4D97-AF65-F5344CB8AC3E}">
        <p14:creationId xmlns:p14="http://schemas.microsoft.com/office/powerpoint/2010/main" val="39503813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entered images">
    <p:spTree>
      <p:nvGrpSpPr>
        <p:cNvPr id="1" name=""/>
        <p:cNvGrpSpPr/>
        <p:nvPr/>
      </p:nvGrpSpPr>
      <p:grpSpPr>
        <a:xfrm>
          <a:off x="0" y="0"/>
          <a:ext cx="0" cy="0"/>
          <a:chOff x="0" y="0"/>
          <a:chExt cx="0" cy="0"/>
        </a:xfrm>
      </p:grpSpPr>
      <p:sp>
        <p:nvSpPr>
          <p:cNvPr id="3" name="TextBox 2"/>
          <p:cNvSpPr txBox="1"/>
          <p:nvPr userDrawn="1"/>
        </p:nvSpPr>
        <p:spPr>
          <a:xfrm rot="16200000">
            <a:off x="7519888" y="1317186"/>
            <a:ext cx="2438400" cy="307777"/>
          </a:xfrm>
          <a:prstGeom prst="rect">
            <a:avLst/>
          </a:prstGeom>
          <a:noFill/>
        </p:spPr>
        <p:txBody>
          <a:bodyPr wrap="square" rtlCol="0">
            <a:spAutoFit/>
          </a:bodyPr>
          <a:lstStyle/>
          <a:p>
            <a:pPr algn="r"/>
            <a:r>
              <a:rPr lang="en-US" sz="1400" b="1" dirty="0">
                <a:solidFill>
                  <a:schemeClr val="bg1">
                    <a:lumMod val="75000"/>
                  </a:schemeClr>
                </a:solidFill>
                <a:latin typeface="Verdana"/>
                <a:cs typeface="Verdana"/>
              </a:rPr>
              <a:t>National Gallery of Art</a:t>
            </a:r>
          </a:p>
        </p:txBody>
      </p:sp>
      <p:sp>
        <p:nvSpPr>
          <p:cNvPr id="5" name="Picture Placeholder 4"/>
          <p:cNvSpPr>
            <a:spLocks noGrp="1"/>
          </p:cNvSpPr>
          <p:nvPr>
            <p:ph type="pic" sz="quarter" idx="10"/>
          </p:nvPr>
        </p:nvSpPr>
        <p:spPr>
          <a:xfrm>
            <a:off x="1340643" y="339725"/>
            <a:ext cx="6469063" cy="6183313"/>
          </a:xfrm>
          <a:prstGeom prst="rect">
            <a:avLst/>
          </a:prstGeom>
        </p:spPr>
        <p:txBody>
          <a:bodyPr vert="horz"/>
          <a:lstStyle>
            <a:lvl1pPr>
              <a:defRPr>
                <a:latin typeface="Verdana"/>
              </a:defRPr>
            </a:lvl1pPr>
          </a:lstStyle>
          <a:p>
            <a:endParaRPr lang="en-US" dirty="0"/>
          </a:p>
        </p:txBody>
      </p:sp>
    </p:spTree>
    <p:extLst>
      <p:ext uri="{BB962C8B-B14F-4D97-AF65-F5344CB8AC3E}">
        <p14:creationId xmlns:p14="http://schemas.microsoft.com/office/powerpoint/2010/main" val="3161245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full horizontal image">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342900" y="339724"/>
            <a:ext cx="8461375" cy="4011613"/>
          </a:xfrm>
          <a:prstGeom prst="rect">
            <a:avLst/>
          </a:prstGeom>
        </p:spPr>
        <p:txBody>
          <a:bodyPr vert="horz"/>
          <a:lstStyle>
            <a:lvl1pPr>
              <a:defRPr>
                <a:latin typeface="Verdana"/>
              </a:defRPr>
            </a:lvl1pPr>
          </a:lstStyle>
          <a:p>
            <a:endParaRPr lang="en-US" dirty="0"/>
          </a:p>
        </p:txBody>
      </p:sp>
      <p:sp>
        <p:nvSpPr>
          <p:cNvPr id="5" name="TextBox 4"/>
          <p:cNvSpPr txBox="1"/>
          <p:nvPr userDrawn="1"/>
        </p:nvSpPr>
        <p:spPr>
          <a:xfrm>
            <a:off x="6273800" y="6295586"/>
            <a:ext cx="2438400" cy="307777"/>
          </a:xfrm>
          <a:prstGeom prst="rect">
            <a:avLst/>
          </a:prstGeom>
          <a:noFill/>
        </p:spPr>
        <p:txBody>
          <a:bodyPr wrap="square" rtlCol="0">
            <a:spAutoFit/>
          </a:bodyPr>
          <a:lstStyle/>
          <a:p>
            <a:pPr algn="r"/>
            <a:r>
              <a:rPr lang="en-US" sz="1400" b="1" dirty="0">
                <a:solidFill>
                  <a:schemeClr val="bg1">
                    <a:lumMod val="75000"/>
                  </a:schemeClr>
                </a:solidFill>
                <a:latin typeface="Verdana"/>
                <a:cs typeface="Verdana"/>
              </a:rPr>
              <a:t>National Gallery of Art</a:t>
            </a:r>
          </a:p>
        </p:txBody>
      </p:sp>
    </p:spTree>
    <p:extLst>
      <p:ext uri="{BB962C8B-B14F-4D97-AF65-F5344CB8AC3E}">
        <p14:creationId xmlns:p14="http://schemas.microsoft.com/office/powerpoint/2010/main" val="5731703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Graphic Standard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49E8FDA-CDA1-5C4A-AFA6-7E6DBA456CED}"/>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116904433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27130126"/>
      </p:ext>
    </p:extLst>
  </p:cSld>
  <p:clrMap bg1="lt1" tx1="dk1" bg2="lt2" tx2="dk2" accent1="accent1" accent2="accent2" accent3="accent3" accent4="accent4" accent5="accent5" accent6="accent6" hlink="hlink" folHlink="folHlink"/>
  <p:sldLayoutIdLst>
    <p:sldLayoutId id="2147483649" r:id="rId1"/>
    <p:sldLayoutId id="2147483655" r:id="rId2"/>
    <p:sldLayoutId id="2147483651" r:id="rId3"/>
    <p:sldLayoutId id="2147483652" r:id="rId4"/>
    <p:sldLayoutId id="2147483653" r:id="rId5"/>
    <p:sldLayoutId id="2147483654" r:id="rId6"/>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a:blip r:embed="rId2"/>
          <a:srcRect/>
          <a:stretch/>
        </p:blipFill>
        <p:spPr>
          <a:xfrm>
            <a:off x="535094" y="915988"/>
            <a:ext cx="8073813" cy="2365375"/>
          </a:xfrm>
        </p:spPr>
      </p:pic>
    </p:spTree>
    <p:extLst>
      <p:ext uri="{BB962C8B-B14F-4D97-AF65-F5344CB8AC3E}">
        <p14:creationId xmlns:p14="http://schemas.microsoft.com/office/powerpoint/2010/main" val="399697898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275D0F6E-B79F-7E4E-97E3-86C8D103E873}"/>
              </a:ext>
            </a:extLst>
          </p:cNvPr>
          <p:cNvPicPr>
            <a:picLocks noGrp="1" noChangeAspect="1"/>
          </p:cNvPicPr>
          <p:nvPr>
            <p:ph type="pic" sz="quarter" idx="10"/>
          </p:nvPr>
        </p:nvPicPr>
        <p:blipFill rotWithShape="1">
          <a:blip r:embed="rId3"/>
          <a:stretch/>
        </p:blipFill>
        <p:spPr>
          <a:xfrm>
            <a:off x="342900" y="342900"/>
            <a:ext cx="8458200" cy="5058060"/>
          </a:xfrm>
        </p:spPr>
      </p:pic>
    </p:spTree>
    <p:extLst>
      <p:ext uri="{BB962C8B-B14F-4D97-AF65-F5344CB8AC3E}">
        <p14:creationId xmlns:p14="http://schemas.microsoft.com/office/powerpoint/2010/main" val="38035378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A5B9D87C-16D0-8049-8946-769F72EEF2B2}"/>
              </a:ext>
            </a:extLst>
          </p:cNvPr>
          <p:cNvPicPr>
            <a:picLocks noGrp="1" noChangeAspect="1"/>
          </p:cNvPicPr>
          <p:nvPr>
            <p:ph type="pic" sz="quarter" idx="10"/>
          </p:nvPr>
        </p:nvPicPr>
        <p:blipFill>
          <a:blip r:embed="rId3"/>
          <a:stretch>
            <a:fillRect/>
          </a:stretch>
        </p:blipFill>
        <p:spPr>
          <a:xfrm>
            <a:off x="342900" y="342900"/>
            <a:ext cx="7679321" cy="5063289"/>
          </a:xfrm>
        </p:spPr>
      </p:pic>
    </p:spTree>
    <p:extLst>
      <p:ext uri="{BB962C8B-B14F-4D97-AF65-F5344CB8AC3E}">
        <p14:creationId xmlns:p14="http://schemas.microsoft.com/office/powerpoint/2010/main" val="315680574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44E21F87-6EFA-0A45-BAF7-CE70380FDC55}"/>
              </a:ext>
            </a:extLst>
          </p:cNvPr>
          <p:cNvPicPr>
            <a:picLocks noGrp="1" noChangeAspect="1"/>
          </p:cNvPicPr>
          <p:nvPr>
            <p:ph type="pic" sz="quarter" idx="10"/>
          </p:nvPr>
        </p:nvPicPr>
        <p:blipFill>
          <a:blip r:embed="rId3"/>
          <a:srcRect t="2160" b="2160"/>
          <a:stretch>
            <a:fillRect/>
          </a:stretch>
        </p:blipFill>
        <p:spPr/>
      </p:pic>
    </p:spTree>
    <p:extLst>
      <p:ext uri="{BB962C8B-B14F-4D97-AF65-F5344CB8AC3E}">
        <p14:creationId xmlns:p14="http://schemas.microsoft.com/office/powerpoint/2010/main" val="42918081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7CC7407B-634C-794D-8E66-93FA4A0CF2C3}"/>
              </a:ext>
            </a:extLst>
          </p:cNvPr>
          <p:cNvPicPr>
            <a:picLocks noGrp="1" noChangeAspect="1"/>
          </p:cNvPicPr>
          <p:nvPr>
            <p:ph type="pic" sz="quarter" idx="10"/>
          </p:nvPr>
        </p:nvPicPr>
        <p:blipFill>
          <a:blip r:embed="rId3"/>
          <a:stretch>
            <a:fillRect/>
          </a:stretch>
        </p:blipFill>
        <p:spPr>
          <a:xfrm>
            <a:off x="2137409" y="342900"/>
            <a:ext cx="4869181" cy="6172200"/>
          </a:xfrm>
        </p:spPr>
      </p:pic>
    </p:spTree>
    <p:extLst>
      <p:ext uri="{BB962C8B-B14F-4D97-AF65-F5344CB8AC3E}">
        <p14:creationId xmlns:p14="http://schemas.microsoft.com/office/powerpoint/2010/main" val="37715310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D0F4D65D-3691-384F-8E63-625E1661AB01}"/>
              </a:ext>
            </a:extLst>
          </p:cNvPr>
          <p:cNvPicPr>
            <a:picLocks noGrp="1" noChangeAspect="1"/>
          </p:cNvPicPr>
          <p:nvPr>
            <p:ph type="pic" sz="quarter" idx="10"/>
          </p:nvPr>
        </p:nvPicPr>
        <p:blipFill>
          <a:blip r:embed="rId3"/>
          <a:stretch>
            <a:fillRect/>
          </a:stretch>
        </p:blipFill>
        <p:spPr>
          <a:xfrm>
            <a:off x="342900" y="342900"/>
            <a:ext cx="7667122" cy="5965772"/>
          </a:xfrm>
        </p:spPr>
      </p:pic>
    </p:spTree>
    <p:extLst>
      <p:ext uri="{BB962C8B-B14F-4D97-AF65-F5344CB8AC3E}">
        <p14:creationId xmlns:p14="http://schemas.microsoft.com/office/powerpoint/2010/main" val="3377334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C3556CDA-9A82-3245-B03D-3034C64D201C}"/>
              </a:ext>
            </a:extLst>
          </p:cNvPr>
          <p:cNvPicPr>
            <a:picLocks noGrp="1" noChangeAspect="1"/>
          </p:cNvPicPr>
          <p:nvPr>
            <p:ph type="pic" sz="quarter" idx="10"/>
          </p:nvPr>
        </p:nvPicPr>
        <p:blipFill>
          <a:blip r:embed="rId3"/>
          <a:stretch>
            <a:fillRect/>
          </a:stretch>
        </p:blipFill>
        <p:spPr>
          <a:xfrm flipH="1">
            <a:off x="2077402" y="342900"/>
            <a:ext cx="4989195" cy="6172200"/>
          </a:xfrm>
        </p:spPr>
      </p:pic>
    </p:spTree>
    <p:extLst>
      <p:ext uri="{BB962C8B-B14F-4D97-AF65-F5344CB8AC3E}">
        <p14:creationId xmlns:p14="http://schemas.microsoft.com/office/powerpoint/2010/main" val="363750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5613802E-705F-D745-8B1D-FDD1A7B3FF17}"/>
              </a:ext>
            </a:extLst>
          </p:cNvPr>
          <p:cNvPicPr>
            <a:picLocks noGrp="1" noChangeAspect="1"/>
          </p:cNvPicPr>
          <p:nvPr>
            <p:ph type="pic" sz="quarter" idx="10"/>
          </p:nvPr>
        </p:nvPicPr>
        <p:blipFill>
          <a:blip r:embed="rId3"/>
          <a:srcRect t="644" b="644"/>
          <a:stretch>
            <a:fillRect/>
          </a:stretch>
        </p:blipFill>
        <p:spPr/>
      </p:pic>
    </p:spTree>
    <p:extLst>
      <p:ext uri="{BB962C8B-B14F-4D97-AF65-F5344CB8AC3E}">
        <p14:creationId xmlns:p14="http://schemas.microsoft.com/office/powerpoint/2010/main" val="28701112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B37CC0-3CDC-1749-9482-1EB97FCB1269}"/>
              </a:ext>
            </a:extLst>
          </p:cNvPr>
          <p:cNvSpPr>
            <a:spLocks noGrp="1"/>
          </p:cNvSpPr>
          <p:nvPr>
            <p:ph type="title"/>
          </p:nvPr>
        </p:nvSpPr>
        <p:spPr/>
        <p:txBody>
          <a:bodyPr/>
          <a:lstStyle/>
          <a:p>
            <a:r>
              <a:rPr lang="en-US" dirty="0"/>
              <a:t>Industrial Revolution Image Set</a:t>
            </a:r>
          </a:p>
        </p:txBody>
      </p:sp>
      <p:sp>
        <p:nvSpPr>
          <p:cNvPr id="3" name="Text Placeholder 2">
            <a:extLst>
              <a:ext uri="{FF2B5EF4-FFF2-40B4-BE49-F238E27FC236}">
                <a16:creationId xmlns:a16="http://schemas.microsoft.com/office/drawing/2014/main" id="{9BC322BF-F8B0-E248-A6EB-A976F2C9686A}"/>
              </a:ext>
            </a:extLst>
          </p:cNvPr>
          <p:cNvSpPr>
            <a:spLocks noGrp="1"/>
          </p:cNvSpPr>
          <p:nvPr>
            <p:ph type="body" sz="quarter" idx="11"/>
          </p:nvPr>
        </p:nvSpPr>
        <p:spPr/>
        <p:txBody>
          <a:bodyPr/>
          <a:lstStyle/>
          <a:p>
            <a:r>
              <a:rPr lang="en-US" dirty="0"/>
              <a:t>How did the Industrial </a:t>
            </a:r>
          </a:p>
          <a:p>
            <a:r>
              <a:rPr lang="en-US" dirty="0"/>
              <a:t>Revolution </a:t>
            </a:r>
            <a:br>
              <a:rPr lang="en-US" dirty="0"/>
            </a:br>
            <a:r>
              <a:rPr lang="en-US" dirty="0"/>
              <a:t>change the </a:t>
            </a:r>
            <a:br>
              <a:rPr lang="en-US" dirty="0"/>
            </a:br>
            <a:r>
              <a:rPr lang="en-US" dirty="0"/>
              <a:t>United States?</a:t>
            </a:r>
          </a:p>
          <a:p>
            <a:endParaRPr lang="en-US" dirty="0"/>
          </a:p>
          <a:p>
            <a:endParaRPr lang="en-US" dirty="0"/>
          </a:p>
          <a:p>
            <a:endParaRPr lang="en-US" dirty="0"/>
          </a:p>
          <a:p>
            <a:r>
              <a:rPr lang="en-US" dirty="0"/>
              <a:t>What makes industrialization possible?</a:t>
            </a:r>
          </a:p>
          <a:p>
            <a:endParaRPr lang="en-US" dirty="0"/>
          </a:p>
          <a:p>
            <a:endParaRPr lang="en-US" dirty="0"/>
          </a:p>
          <a:p>
            <a:endParaRPr lang="en-US" dirty="0"/>
          </a:p>
          <a:p>
            <a:endParaRPr lang="en-US" dirty="0"/>
          </a:p>
          <a:p>
            <a:endParaRPr lang="en-US" dirty="0"/>
          </a:p>
          <a:p>
            <a:r>
              <a:rPr lang="en-US" dirty="0"/>
              <a:t>How does art </a:t>
            </a:r>
            <a:br>
              <a:rPr lang="en-US" dirty="0"/>
            </a:br>
            <a:r>
              <a:rPr lang="en-US" dirty="0"/>
              <a:t>reflect the varying experiences within a capitalist economy?</a:t>
            </a:r>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2911098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9D415023-C0C8-9547-8A4A-9533436E30E0}"/>
              </a:ext>
            </a:extLst>
          </p:cNvPr>
          <p:cNvPicPr>
            <a:picLocks noGrp="1" noChangeAspect="1"/>
          </p:cNvPicPr>
          <p:nvPr>
            <p:ph type="pic" sz="quarter" idx="10"/>
          </p:nvPr>
        </p:nvPicPr>
        <p:blipFill>
          <a:blip r:embed="rId3"/>
          <a:stretch>
            <a:fillRect/>
          </a:stretch>
        </p:blipFill>
        <p:spPr>
          <a:xfrm>
            <a:off x="2133032" y="358970"/>
            <a:ext cx="4877936" cy="6140060"/>
          </a:xfrm>
        </p:spPr>
      </p:pic>
    </p:spTree>
    <p:extLst>
      <p:ext uri="{BB962C8B-B14F-4D97-AF65-F5344CB8AC3E}">
        <p14:creationId xmlns:p14="http://schemas.microsoft.com/office/powerpoint/2010/main" val="30588530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44B9E237-7E4E-7042-AF79-B223F1E7DD83}"/>
              </a:ext>
            </a:extLst>
          </p:cNvPr>
          <p:cNvPicPr>
            <a:picLocks noGrp="1" noChangeAspect="1"/>
          </p:cNvPicPr>
          <p:nvPr>
            <p:ph type="pic" sz="quarter" idx="10"/>
          </p:nvPr>
        </p:nvPicPr>
        <p:blipFill>
          <a:blip r:embed="rId3"/>
          <a:stretch>
            <a:fillRect/>
          </a:stretch>
        </p:blipFill>
        <p:spPr>
          <a:xfrm>
            <a:off x="2208848" y="342900"/>
            <a:ext cx="4726304" cy="6172200"/>
          </a:xfrm>
        </p:spPr>
      </p:pic>
    </p:spTree>
    <p:extLst>
      <p:ext uri="{BB962C8B-B14F-4D97-AF65-F5344CB8AC3E}">
        <p14:creationId xmlns:p14="http://schemas.microsoft.com/office/powerpoint/2010/main" val="36241949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4E678EA5-D450-CE4A-956B-ACD468982806}"/>
              </a:ext>
            </a:extLst>
          </p:cNvPr>
          <p:cNvPicPr>
            <a:picLocks noGrp="1" noChangeAspect="1"/>
          </p:cNvPicPr>
          <p:nvPr>
            <p:ph type="pic" sz="quarter" idx="10"/>
          </p:nvPr>
        </p:nvPicPr>
        <p:blipFill>
          <a:blip r:embed="rId3"/>
          <a:srcRect t="2853" b="2853"/>
          <a:stretch>
            <a:fillRect/>
          </a:stretch>
        </p:blipFill>
        <p:spPr/>
      </p:pic>
    </p:spTree>
    <p:extLst>
      <p:ext uri="{BB962C8B-B14F-4D97-AF65-F5344CB8AC3E}">
        <p14:creationId xmlns:p14="http://schemas.microsoft.com/office/powerpoint/2010/main" val="2810975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5E4A81EF-E1C7-5C4A-85E0-A085115572FE}"/>
              </a:ext>
            </a:extLst>
          </p:cNvPr>
          <p:cNvPicPr>
            <a:picLocks noGrp="1" noChangeAspect="1"/>
          </p:cNvPicPr>
          <p:nvPr>
            <p:ph type="pic" sz="quarter" idx="10"/>
          </p:nvPr>
        </p:nvPicPr>
        <p:blipFill>
          <a:blip r:embed="rId3"/>
          <a:stretch>
            <a:fillRect/>
          </a:stretch>
        </p:blipFill>
        <p:spPr>
          <a:xfrm>
            <a:off x="342900" y="342900"/>
            <a:ext cx="7691814" cy="5159726"/>
          </a:xfrm>
        </p:spPr>
      </p:pic>
    </p:spTree>
    <p:extLst>
      <p:ext uri="{BB962C8B-B14F-4D97-AF65-F5344CB8AC3E}">
        <p14:creationId xmlns:p14="http://schemas.microsoft.com/office/powerpoint/2010/main" val="3004301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34B7CFE5-DC40-A14B-8872-AFFA9AF96B32}"/>
              </a:ext>
            </a:extLst>
          </p:cNvPr>
          <p:cNvPicPr>
            <a:picLocks noGrp="1" noChangeAspect="1"/>
          </p:cNvPicPr>
          <p:nvPr>
            <p:ph type="pic" sz="quarter" idx="10"/>
          </p:nvPr>
        </p:nvPicPr>
        <p:blipFill>
          <a:blip r:embed="rId3"/>
          <a:srcRect t="2259" b="2259"/>
          <a:stretch>
            <a:fillRect/>
          </a:stretch>
        </p:blipFill>
        <p:spPr/>
      </p:pic>
    </p:spTree>
    <p:extLst>
      <p:ext uri="{BB962C8B-B14F-4D97-AF65-F5344CB8AC3E}">
        <p14:creationId xmlns:p14="http://schemas.microsoft.com/office/powerpoint/2010/main" val="16926733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C1D3FDC8-16A7-2544-912E-D13261F05C1E}"/>
              </a:ext>
            </a:extLst>
          </p:cNvPr>
          <p:cNvPicPr>
            <a:picLocks noGrp="1" noChangeAspect="1"/>
          </p:cNvPicPr>
          <p:nvPr>
            <p:ph type="pic" sz="quarter" idx="10"/>
          </p:nvPr>
        </p:nvPicPr>
        <p:blipFill>
          <a:blip r:embed="rId3"/>
          <a:stretch>
            <a:fillRect/>
          </a:stretch>
        </p:blipFill>
        <p:spPr>
          <a:xfrm>
            <a:off x="342900" y="342900"/>
            <a:ext cx="7676880" cy="5765668"/>
          </a:xfrm>
        </p:spPr>
      </p:pic>
    </p:spTree>
    <p:extLst>
      <p:ext uri="{BB962C8B-B14F-4D97-AF65-F5344CB8AC3E}">
        <p14:creationId xmlns:p14="http://schemas.microsoft.com/office/powerpoint/2010/main" val="33290461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489C66D4-FDD7-6C47-80C6-CB809BFBAC94}"/>
              </a:ext>
            </a:extLst>
          </p:cNvPr>
          <p:cNvPicPr>
            <a:picLocks noGrp="1" noChangeAspect="1"/>
          </p:cNvPicPr>
          <p:nvPr>
            <p:ph type="pic" sz="quarter" idx="10"/>
          </p:nvPr>
        </p:nvPicPr>
        <p:blipFill>
          <a:blip r:embed="rId3"/>
          <a:srcRect l="16" r="16"/>
          <a:stretch>
            <a:fillRect/>
          </a:stretch>
        </p:blipFill>
        <p:spPr/>
      </p:pic>
    </p:spTree>
    <p:extLst>
      <p:ext uri="{BB962C8B-B14F-4D97-AF65-F5344CB8AC3E}">
        <p14:creationId xmlns:p14="http://schemas.microsoft.com/office/powerpoint/2010/main" val="1647859727"/>
      </p:ext>
    </p:extLst>
  </p:cSld>
  <p:clrMapOvr>
    <a:masterClrMapping/>
  </p:clrMapOvr>
</p:sld>
</file>

<file path=ppt/theme/theme1.xml><?xml version="1.0" encoding="utf-8"?>
<a:theme xmlns:a="http://schemas.openxmlformats.org/drawingml/2006/main" name="UA Theme">
  <a:themeElements>
    <a:clrScheme name="Custom 1">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421</TotalTime>
  <Words>3062</Words>
  <Application>Microsoft Macintosh PowerPoint</Application>
  <PresentationFormat>On-screen Show (4:3)</PresentationFormat>
  <Paragraphs>149</Paragraphs>
  <Slides>16</Slides>
  <Notes>14</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16</vt:i4>
      </vt:variant>
    </vt:vector>
  </HeadingPairs>
  <TitlesOfParts>
    <vt:vector size="20" baseType="lpstr">
      <vt:lpstr>Arial</vt:lpstr>
      <vt:lpstr>Calibri</vt:lpstr>
      <vt:lpstr>Verdana</vt:lpstr>
      <vt:lpstr>UA Theme</vt:lpstr>
      <vt:lpstr>PowerPoint Presentation</vt:lpstr>
      <vt:lpstr>Industrial Revolution Image Set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National Gallery of Art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NGA_Admin</dc:creator>
  <cp:lastModifiedBy>Ghazi, Reema</cp:lastModifiedBy>
  <cp:revision>56</cp:revision>
  <cp:lastPrinted>2018-05-07T21:56:54Z</cp:lastPrinted>
  <dcterms:created xsi:type="dcterms:W3CDTF">2018-05-07T21:09:12Z</dcterms:created>
  <dcterms:modified xsi:type="dcterms:W3CDTF">2020-06-04T12:00:57Z</dcterms:modified>
</cp:coreProperties>
</file>